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Eczar Bold" panose="020B0604020202020204" charset="0"/>
      <p:regular r:id="rId18"/>
    </p:embeddedFont>
    <p:embeddedFont>
      <p:font typeface="Raleway" pitchFamily="2" charset="0"/>
      <p:regular r:id="rId19"/>
    </p:embeddedFont>
    <p:embeddedFont>
      <p:font typeface="Raleway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06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2.svg"/><Relationship Id="rId9" Type="http://schemas.openxmlformats.org/officeDocument/2006/relationships/image" Target="../media/image14.svg"/><Relationship Id="rId1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2152250" y="3530865"/>
            <a:ext cx="14617910" cy="3272896"/>
          </a:xfrm>
          <a:prstGeom prst="rect">
            <a:avLst/>
          </a:prstGeom>
        </p:spPr>
        <p:txBody>
          <a:bodyPr lIns="0" tIns="0" rIns="0" bIns="0" rtlCol="0" anchor="t">
            <a:spAutoFit/>
          </a:bodyPr>
          <a:lstStyle/>
          <a:p>
            <a:pPr algn="ctr">
              <a:lnSpc>
                <a:spcPts val="12845"/>
              </a:lnSpc>
            </a:pPr>
            <a:r>
              <a:rPr lang="en-US" sz="11170" dirty="0">
                <a:solidFill>
                  <a:srgbClr val="273384"/>
                </a:solidFill>
                <a:latin typeface="Eczar Bold"/>
              </a:rPr>
              <a:t>ONLINE VOTING SYSTEM</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291766" y="1028700"/>
            <a:ext cx="7704467" cy="1057275"/>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73384"/>
                </a:solidFill>
                <a:latin typeface="Eczar Bold"/>
              </a:rPr>
              <a:t>PROS AND CONS</a:t>
            </a:r>
          </a:p>
        </p:txBody>
      </p:sp>
      <p:sp>
        <p:nvSpPr>
          <p:cNvPr id="3" name="TextBox 3"/>
          <p:cNvSpPr txBox="1"/>
          <p:nvPr/>
        </p:nvSpPr>
        <p:spPr>
          <a:xfrm>
            <a:off x="2210214" y="2065502"/>
            <a:ext cx="13867573" cy="547370"/>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000000"/>
                </a:solidFill>
                <a:latin typeface="Raleway"/>
              </a:rPr>
              <a:t>PROS</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TextBox 10"/>
          <p:cNvSpPr txBox="1"/>
          <p:nvPr/>
        </p:nvSpPr>
        <p:spPr>
          <a:xfrm>
            <a:off x="3391727" y="2812897"/>
            <a:ext cx="13867573" cy="3070225"/>
          </a:xfrm>
          <a:prstGeom prst="rect">
            <a:avLst/>
          </a:prstGeom>
        </p:spPr>
        <p:txBody>
          <a:bodyPr lIns="0" tIns="0" rIns="0" bIns="0" rtlCol="0" anchor="t">
            <a:spAutoFit/>
          </a:bodyPr>
          <a:lstStyle/>
          <a:p>
            <a:pPr marL="539751" lvl="1" indent="-269876">
              <a:lnSpc>
                <a:spcPts val="3500"/>
              </a:lnSpc>
              <a:buFont typeface="Arial"/>
              <a:buChar char="•"/>
            </a:pPr>
            <a:r>
              <a:rPr lang="en-US" sz="2500" dirty="0">
                <a:solidFill>
                  <a:srgbClr val="000000"/>
                </a:solidFill>
                <a:latin typeface="Raleway"/>
              </a:rPr>
              <a:t>Increased Accessibility</a:t>
            </a:r>
          </a:p>
          <a:p>
            <a:pPr marL="539751" lvl="1" indent="-269876">
              <a:lnSpc>
                <a:spcPts val="3500"/>
              </a:lnSpc>
              <a:buFont typeface="Arial"/>
              <a:buChar char="•"/>
            </a:pPr>
            <a:r>
              <a:rPr lang="en-US" sz="2500" dirty="0">
                <a:solidFill>
                  <a:srgbClr val="000000"/>
                </a:solidFill>
                <a:latin typeface="Raleway"/>
              </a:rPr>
              <a:t>Convenience and Flexibility</a:t>
            </a:r>
          </a:p>
          <a:p>
            <a:pPr marL="539751" lvl="1" indent="-269876">
              <a:lnSpc>
                <a:spcPts val="3500"/>
              </a:lnSpc>
              <a:buFont typeface="Arial"/>
              <a:buChar char="•"/>
            </a:pPr>
            <a:r>
              <a:rPr lang="en-US" sz="2500" dirty="0">
                <a:solidFill>
                  <a:srgbClr val="000000"/>
                </a:solidFill>
                <a:latin typeface="Raleway"/>
              </a:rPr>
              <a:t>Faster Results</a:t>
            </a:r>
          </a:p>
          <a:p>
            <a:pPr marL="539751" lvl="1" indent="-269876">
              <a:lnSpc>
                <a:spcPts val="3500"/>
              </a:lnSpc>
              <a:buFont typeface="Arial"/>
              <a:buChar char="•"/>
            </a:pPr>
            <a:r>
              <a:rPr lang="en-US" sz="2500" dirty="0">
                <a:solidFill>
                  <a:srgbClr val="000000"/>
                </a:solidFill>
                <a:latin typeface="Raleway"/>
              </a:rPr>
              <a:t>Cost Savings</a:t>
            </a:r>
          </a:p>
          <a:p>
            <a:pPr marL="539751" lvl="1" indent="-269876">
              <a:lnSpc>
                <a:spcPts val="3500"/>
              </a:lnSpc>
              <a:buFont typeface="Arial"/>
              <a:buChar char="•"/>
            </a:pPr>
            <a:r>
              <a:rPr lang="en-US" sz="2500" dirty="0">
                <a:solidFill>
                  <a:srgbClr val="000000"/>
                </a:solidFill>
                <a:latin typeface="Raleway"/>
              </a:rPr>
              <a:t>Enhanced Security</a:t>
            </a:r>
          </a:p>
          <a:p>
            <a:pPr marL="539751" lvl="1" indent="-269876">
              <a:lnSpc>
                <a:spcPts val="3500"/>
              </a:lnSpc>
              <a:buFont typeface="Arial"/>
              <a:buChar char="•"/>
            </a:pPr>
            <a:r>
              <a:rPr lang="en-US" sz="2500" dirty="0">
                <a:solidFill>
                  <a:srgbClr val="000000"/>
                </a:solidFill>
                <a:latin typeface="Raleway"/>
              </a:rPr>
              <a:t>Improved Accuracy</a:t>
            </a:r>
          </a:p>
          <a:p>
            <a:pPr marL="539751" lvl="1" indent="-269876">
              <a:lnSpc>
                <a:spcPts val="3500"/>
              </a:lnSpc>
              <a:buFont typeface="Arial"/>
              <a:buChar char="•"/>
            </a:pPr>
            <a:r>
              <a:rPr lang="en-US" sz="2500" dirty="0">
                <a:solidFill>
                  <a:srgbClr val="000000"/>
                </a:solidFill>
                <a:latin typeface="Raleway"/>
              </a:rPr>
              <a:t>Remote Voting</a:t>
            </a:r>
          </a:p>
        </p:txBody>
      </p:sp>
      <p:sp>
        <p:nvSpPr>
          <p:cNvPr id="11" name="TextBox 11"/>
          <p:cNvSpPr txBox="1"/>
          <p:nvPr/>
        </p:nvSpPr>
        <p:spPr>
          <a:xfrm>
            <a:off x="1994298" y="6083146"/>
            <a:ext cx="13867573" cy="547370"/>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000000"/>
                </a:solidFill>
                <a:latin typeface="Raleway"/>
              </a:rPr>
              <a:t>CONS</a:t>
            </a:r>
          </a:p>
        </p:txBody>
      </p:sp>
      <p:sp>
        <p:nvSpPr>
          <p:cNvPr id="12" name="TextBox 12"/>
          <p:cNvSpPr txBox="1"/>
          <p:nvPr/>
        </p:nvSpPr>
        <p:spPr>
          <a:xfrm>
            <a:off x="3391727" y="6830541"/>
            <a:ext cx="13867573" cy="1755775"/>
          </a:xfrm>
          <a:prstGeom prst="rect">
            <a:avLst/>
          </a:prstGeom>
        </p:spPr>
        <p:txBody>
          <a:bodyPr lIns="0" tIns="0" rIns="0" bIns="0" rtlCol="0" anchor="t">
            <a:spAutoFit/>
          </a:bodyPr>
          <a:lstStyle/>
          <a:p>
            <a:pPr marL="539751" lvl="1" indent="-269876">
              <a:lnSpc>
                <a:spcPts val="3500"/>
              </a:lnSpc>
              <a:buFont typeface="Arial"/>
              <a:buChar char="•"/>
            </a:pPr>
            <a:r>
              <a:rPr lang="en-US" sz="2500" dirty="0">
                <a:solidFill>
                  <a:srgbClr val="000000"/>
                </a:solidFill>
                <a:latin typeface="Raleway"/>
              </a:rPr>
              <a:t>Security Risks</a:t>
            </a:r>
          </a:p>
          <a:p>
            <a:pPr marL="539751" lvl="1" indent="-269876">
              <a:lnSpc>
                <a:spcPts val="3500"/>
              </a:lnSpc>
              <a:buFont typeface="Arial"/>
              <a:buChar char="•"/>
            </a:pPr>
            <a:r>
              <a:rPr lang="en-US" sz="2500" dirty="0">
                <a:solidFill>
                  <a:srgbClr val="000000"/>
                </a:solidFill>
                <a:latin typeface="Raleway"/>
              </a:rPr>
              <a:t>Privacy Concerns</a:t>
            </a:r>
          </a:p>
          <a:p>
            <a:pPr marL="539751" lvl="1" indent="-269876">
              <a:lnSpc>
                <a:spcPts val="3500"/>
              </a:lnSpc>
              <a:buFont typeface="Arial"/>
              <a:buChar char="•"/>
            </a:pPr>
            <a:r>
              <a:rPr lang="en-US" sz="2500" dirty="0">
                <a:solidFill>
                  <a:srgbClr val="000000"/>
                </a:solidFill>
                <a:latin typeface="Raleway"/>
              </a:rPr>
              <a:t>System Reliability (Technical issues)</a:t>
            </a:r>
          </a:p>
          <a:p>
            <a:pPr marL="539751" lvl="1" indent="-269876">
              <a:lnSpc>
                <a:spcPts val="3500"/>
              </a:lnSpc>
              <a:buFont typeface="Arial"/>
              <a:buChar char="•"/>
            </a:pPr>
            <a:r>
              <a:rPr lang="en-US" sz="2500" dirty="0">
                <a:solidFill>
                  <a:srgbClr val="000000"/>
                </a:solidFill>
                <a:latin typeface="Raleway"/>
              </a:rPr>
              <a:t>Complexity for Older Voters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750"/>
                            </p:stCondLst>
                            <p:childTnLst>
                              <p:par>
                                <p:cTn id="16" presetID="2" presetClass="entr" presetSubtype="4"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ppt_x"/>
                                          </p:val>
                                        </p:tav>
                                        <p:tav tm="100000">
                                          <p:val>
                                            <p:strVal val="#ppt_x"/>
                                          </p:val>
                                        </p:tav>
                                      </p:tavLst>
                                    </p:anim>
                                    <p:anim calcmode="lin" valueType="num">
                                      <p:cBhvr additive="base">
                                        <p:cTn id="19" dur="10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275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3750"/>
                            </p:stCondLst>
                            <p:childTnLst>
                              <p:par>
                                <p:cTn id="26" presetID="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ppt_x"/>
                                          </p:val>
                                        </p:tav>
                                        <p:tav tm="100000">
                                          <p:val>
                                            <p:strVal val="#ppt_x"/>
                                          </p:val>
                                        </p:tav>
                                      </p:tavLst>
                                    </p:anim>
                                    <p:anim calcmode="lin" valueType="num">
                                      <p:cBhvr additive="base">
                                        <p:cTn id="29"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291766" y="712952"/>
            <a:ext cx="7704467" cy="1152525"/>
          </a:xfrm>
          <a:prstGeom prst="rect">
            <a:avLst/>
          </a:prstGeom>
        </p:spPr>
        <p:txBody>
          <a:bodyPr lIns="0" tIns="0" rIns="0" bIns="0" rtlCol="0" anchor="t">
            <a:spAutoFit/>
          </a:bodyPr>
          <a:lstStyle/>
          <a:p>
            <a:pPr marL="0" lvl="0" indent="0" algn="l">
              <a:lnSpc>
                <a:spcPts val="9000"/>
              </a:lnSpc>
              <a:spcBef>
                <a:spcPct val="0"/>
              </a:spcBef>
            </a:pPr>
            <a:r>
              <a:rPr lang="en-US" sz="7500" dirty="0">
                <a:solidFill>
                  <a:srgbClr val="273384"/>
                </a:solidFill>
                <a:latin typeface="Eczar Bold"/>
              </a:rPr>
              <a:t>FUTURE SCOPE</a:t>
            </a:r>
          </a:p>
        </p:txBody>
      </p:sp>
      <p:sp>
        <p:nvSpPr>
          <p:cNvPr id="3" name="Freeform 3"/>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4" name="Freeform 4"/>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6" name="Freeform 6"/>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7" name="Freeform 7"/>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8" name="Freeform 8"/>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9" name="TextBox 9"/>
          <p:cNvSpPr txBox="1"/>
          <p:nvPr/>
        </p:nvSpPr>
        <p:spPr>
          <a:xfrm>
            <a:off x="2210214" y="2444991"/>
            <a:ext cx="13867573" cy="2839303"/>
          </a:xfrm>
          <a:prstGeom prst="rect">
            <a:avLst/>
          </a:prstGeom>
        </p:spPr>
        <p:txBody>
          <a:bodyPr lIns="0" tIns="0" rIns="0" bIns="0" rtlCol="0" anchor="t">
            <a:spAutoFit/>
          </a:bodyPr>
          <a:lstStyle/>
          <a:p>
            <a:pPr marL="802641" lvl="1" indent="-457200">
              <a:lnSpc>
                <a:spcPts val="4480"/>
              </a:lnSpc>
              <a:buFont typeface="Arial" panose="020B0604020202020204" pitchFamily="34" charset="0"/>
              <a:buChar char="•"/>
            </a:pPr>
            <a:r>
              <a:rPr lang="en-US" sz="3200" dirty="0">
                <a:solidFill>
                  <a:srgbClr val="000000"/>
                </a:solidFill>
                <a:latin typeface="Raleway"/>
              </a:rPr>
              <a:t>Multi-language Support</a:t>
            </a:r>
          </a:p>
          <a:p>
            <a:pPr marL="690881" lvl="1" indent="-345440">
              <a:lnSpc>
                <a:spcPts val="4480"/>
              </a:lnSpc>
              <a:buFont typeface="Arial"/>
              <a:buChar char="•"/>
            </a:pPr>
            <a:r>
              <a:rPr lang="en-US" sz="3200" dirty="0">
                <a:solidFill>
                  <a:srgbClr val="000000"/>
                </a:solidFill>
                <a:latin typeface="Raleway"/>
              </a:rPr>
              <a:t> Election Reminders</a:t>
            </a:r>
          </a:p>
          <a:p>
            <a:pPr marL="690881" lvl="1" indent="-345440">
              <a:lnSpc>
                <a:spcPts val="4480"/>
              </a:lnSpc>
              <a:buFont typeface="Arial"/>
              <a:buChar char="•"/>
            </a:pPr>
            <a:r>
              <a:rPr lang="en-US" sz="3200" dirty="0">
                <a:solidFill>
                  <a:srgbClr val="000000"/>
                </a:solidFill>
                <a:latin typeface="Raleway"/>
              </a:rPr>
              <a:t> Secure Transmission</a:t>
            </a:r>
          </a:p>
          <a:p>
            <a:pPr marL="690881" lvl="1" indent="-345440">
              <a:lnSpc>
                <a:spcPts val="4480"/>
              </a:lnSpc>
              <a:buFont typeface="Arial"/>
              <a:buChar char="•"/>
            </a:pPr>
            <a:r>
              <a:rPr lang="en-US" sz="3200" dirty="0">
                <a:solidFill>
                  <a:srgbClr val="000000"/>
                </a:solidFill>
                <a:latin typeface="Raleway"/>
              </a:rPr>
              <a:t> User-Friendly Interface</a:t>
            </a:r>
          </a:p>
          <a:p>
            <a:pPr marL="690881" lvl="1" indent="-345440">
              <a:lnSpc>
                <a:spcPts val="4480"/>
              </a:lnSpc>
              <a:buFont typeface="Arial"/>
              <a:buChar char="•"/>
            </a:pPr>
            <a:r>
              <a:rPr lang="en-US" sz="3200">
                <a:solidFill>
                  <a:srgbClr val="000000"/>
                </a:solidFill>
                <a:latin typeface="Raleway"/>
              </a:rPr>
              <a:t> User </a:t>
            </a:r>
            <a:r>
              <a:rPr lang="en-US" sz="3200" dirty="0">
                <a:solidFill>
                  <a:srgbClr val="000000"/>
                </a:solidFill>
                <a:latin typeface="Raleway"/>
              </a:rPr>
              <a:t>Feedback Mechanism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2725007" y="4250572"/>
            <a:ext cx="12837986" cy="2155571"/>
          </a:xfrm>
          <a:prstGeom prst="rect">
            <a:avLst/>
          </a:prstGeom>
        </p:spPr>
        <p:txBody>
          <a:bodyPr lIns="0" tIns="0" rIns="0" bIns="0" rtlCol="0" anchor="t">
            <a:spAutoFit/>
          </a:bodyPr>
          <a:lstStyle/>
          <a:p>
            <a:pPr algn="ctr">
              <a:lnSpc>
                <a:spcPts val="17271"/>
              </a:lnSpc>
            </a:pPr>
            <a:r>
              <a:rPr lang="en-US" sz="13599" dirty="0">
                <a:solidFill>
                  <a:srgbClr val="273384"/>
                </a:solidFill>
                <a:ea typeface="Eczar Bold"/>
              </a:rPr>
              <a:t>﻿THANK YOU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036243">
            <a:off x="14707801" y="10287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6838312">
            <a:off x="-5348892" y="215566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4" name="Freeform 4"/>
          <p:cNvSpPr/>
          <p:nvPr/>
        </p:nvSpPr>
        <p:spPr>
          <a:xfrm rot="-3056498">
            <a:off x="-3881063" y="2889362"/>
            <a:ext cx="7762126" cy="8630578"/>
          </a:xfrm>
          <a:custGeom>
            <a:avLst/>
            <a:gdLst/>
            <a:ahLst/>
            <a:cxnLst/>
            <a:rect l="l" t="t" r="r" b="b"/>
            <a:pathLst>
              <a:path w="7762126" h="8630578">
                <a:moveTo>
                  <a:pt x="0" y="0"/>
                </a:moveTo>
                <a:lnTo>
                  <a:pt x="7762126" y="0"/>
                </a:lnTo>
                <a:lnTo>
                  <a:pt x="7762126" y="8630578"/>
                </a:lnTo>
                <a:lnTo>
                  <a:pt x="0" y="8630578"/>
                </a:lnTo>
                <a:lnTo>
                  <a:pt x="0" y="0"/>
                </a:lnTo>
                <a:close/>
              </a:path>
            </a:pathLst>
          </a:custGeom>
          <a:blipFill>
            <a:blip r:embed="rId3"/>
            <a:stretch>
              <a:fillRect/>
            </a:stretch>
          </a:blipFill>
        </p:spPr>
      </p:sp>
      <p:sp>
        <p:nvSpPr>
          <p:cNvPr id="5" name="Freeform 5"/>
          <p:cNvSpPr/>
          <p:nvPr/>
        </p:nvSpPr>
        <p:spPr>
          <a:xfrm rot="-3056498">
            <a:off x="14227763" y="-264292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6" name="Freeform 6"/>
          <p:cNvSpPr/>
          <p:nvPr/>
        </p:nvSpPr>
        <p:spPr>
          <a:xfrm>
            <a:off x="5198919" y="3186247"/>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4090299" y="3926917"/>
            <a:ext cx="2734518" cy="2734518"/>
            <a:chOff x="0" y="0"/>
            <a:chExt cx="8909050" cy="8909050"/>
          </a:xfrm>
        </p:grpSpPr>
        <p:sp>
          <p:nvSpPr>
            <p:cNvPr id="8" name="Freeform 8"/>
            <p:cNvSpPr/>
            <p:nvPr/>
          </p:nvSpPr>
          <p:spPr>
            <a:xfrm>
              <a:off x="-210012" y="2402"/>
              <a:ext cx="9329074" cy="8904246"/>
            </a:xfrm>
            <a:custGeom>
              <a:avLst/>
              <a:gdLst/>
              <a:ahLst/>
              <a:cxnLst/>
              <a:rect l="l" t="t" r="r" b="b"/>
              <a:pathLst>
                <a:path w="9329074" h="8904246">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273384"/>
            </a:solidFill>
          </p:spPr>
        </p:sp>
        <p:sp>
          <p:nvSpPr>
            <p:cNvPr id="9" name="Freeform 9"/>
            <p:cNvSpPr/>
            <p:nvPr/>
          </p:nvSpPr>
          <p:spPr>
            <a:xfrm>
              <a:off x="63863" y="263805"/>
              <a:ext cx="8781323" cy="8381440"/>
            </a:xfrm>
            <a:custGeom>
              <a:avLst/>
              <a:gdLst/>
              <a:ahLst/>
              <a:cxnLst/>
              <a:rect l="l" t="t" r="r" b="b"/>
              <a:pathLst>
                <a:path w="8781323" h="8381440">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6"/>
              <a:stretch>
                <a:fillRect l="223" r="223" b="-349"/>
              </a:stretch>
            </a:blipFill>
          </p:spPr>
        </p:sp>
        <p:sp>
          <p:nvSpPr>
            <p:cNvPr id="10" name="Freeform 10"/>
            <p:cNvSpPr/>
            <p:nvPr/>
          </p:nvSpPr>
          <p:spPr>
            <a:xfrm>
              <a:off x="0" y="0"/>
              <a:ext cx="8909050" cy="8909050"/>
            </a:xfrm>
            <a:custGeom>
              <a:avLst/>
              <a:gdLst/>
              <a:ahLst/>
              <a:cxnLst/>
              <a:rect l="l" t="t" r="r" b="b"/>
              <a:pathLst>
                <a:path w="8909050" h="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AE9371"/>
            </a:solidFill>
          </p:spPr>
        </p:sp>
      </p:grpSp>
      <p:grpSp>
        <p:nvGrpSpPr>
          <p:cNvPr id="11" name="Group 11"/>
          <p:cNvGrpSpPr>
            <a:grpSpLocks noChangeAspect="1"/>
          </p:cNvGrpSpPr>
          <p:nvPr/>
        </p:nvGrpSpPr>
        <p:grpSpPr>
          <a:xfrm>
            <a:off x="7769653" y="3926917"/>
            <a:ext cx="2734518" cy="2734518"/>
            <a:chOff x="0" y="0"/>
            <a:chExt cx="8909050" cy="8909050"/>
          </a:xfrm>
        </p:grpSpPr>
        <p:sp>
          <p:nvSpPr>
            <p:cNvPr id="12" name="Freeform 12"/>
            <p:cNvSpPr/>
            <p:nvPr/>
          </p:nvSpPr>
          <p:spPr>
            <a:xfrm>
              <a:off x="-210012" y="2402"/>
              <a:ext cx="9329074" cy="8904246"/>
            </a:xfrm>
            <a:custGeom>
              <a:avLst/>
              <a:gdLst/>
              <a:ahLst/>
              <a:cxnLst/>
              <a:rect l="l" t="t" r="r" b="b"/>
              <a:pathLst>
                <a:path w="9329074" h="8904246">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273384"/>
            </a:solidFill>
          </p:spPr>
        </p:sp>
        <p:sp>
          <p:nvSpPr>
            <p:cNvPr id="13" name="Freeform 13"/>
            <p:cNvSpPr/>
            <p:nvPr/>
          </p:nvSpPr>
          <p:spPr>
            <a:xfrm>
              <a:off x="63863" y="263805"/>
              <a:ext cx="8781323" cy="8381440"/>
            </a:xfrm>
            <a:custGeom>
              <a:avLst/>
              <a:gdLst/>
              <a:ahLst/>
              <a:cxnLst/>
              <a:rect l="l" t="t" r="r" b="b"/>
              <a:pathLst>
                <a:path w="8781323" h="8381440">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7"/>
              <a:stretch>
                <a:fillRect l="223" t="-3803" r="223" b="-46253"/>
              </a:stretch>
            </a:blipFill>
          </p:spPr>
        </p:sp>
        <p:sp>
          <p:nvSpPr>
            <p:cNvPr id="14" name="Freeform 14"/>
            <p:cNvSpPr/>
            <p:nvPr/>
          </p:nvSpPr>
          <p:spPr>
            <a:xfrm>
              <a:off x="0" y="0"/>
              <a:ext cx="8909050" cy="8909050"/>
            </a:xfrm>
            <a:custGeom>
              <a:avLst/>
              <a:gdLst/>
              <a:ahLst/>
              <a:cxnLst/>
              <a:rect l="l" t="t" r="r" b="b"/>
              <a:pathLst>
                <a:path w="8909050" h="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AE9371"/>
            </a:solidFill>
          </p:spPr>
        </p:sp>
      </p:grpSp>
      <p:grpSp>
        <p:nvGrpSpPr>
          <p:cNvPr id="15" name="Group 15"/>
          <p:cNvGrpSpPr>
            <a:grpSpLocks noChangeAspect="1"/>
          </p:cNvGrpSpPr>
          <p:nvPr/>
        </p:nvGrpSpPr>
        <p:grpSpPr>
          <a:xfrm>
            <a:off x="11449008" y="3926917"/>
            <a:ext cx="2734518" cy="2734518"/>
            <a:chOff x="0" y="0"/>
            <a:chExt cx="8909050" cy="8909050"/>
          </a:xfrm>
        </p:grpSpPr>
        <p:sp>
          <p:nvSpPr>
            <p:cNvPr id="16" name="Freeform 16"/>
            <p:cNvSpPr/>
            <p:nvPr/>
          </p:nvSpPr>
          <p:spPr>
            <a:xfrm>
              <a:off x="-210012" y="2402"/>
              <a:ext cx="9329074" cy="8904246"/>
            </a:xfrm>
            <a:custGeom>
              <a:avLst/>
              <a:gdLst/>
              <a:ahLst/>
              <a:cxnLst/>
              <a:rect l="l" t="t" r="r" b="b"/>
              <a:pathLst>
                <a:path w="9329074" h="8904246">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273384"/>
            </a:solidFill>
          </p:spPr>
        </p:sp>
        <p:sp>
          <p:nvSpPr>
            <p:cNvPr id="17" name="Freeform 17"/>
            <p:cNvSpPr/>
            <p:nvPr/>
          </p:nvSpPr>
          <p:spPr>
            <a:xfrm>
              <a:off x="63863" y="263805"/>
              <a:ext cx="8781323" cy="8381440"/>
            </a:xfrm>
            <a:custGeom>
              <a:avLst/>
              <a:gdLst/>
              <a:ahLst/>
              <a:cxnLst/>
              <a:rect l="l" t="t" r="r" b="b"/>
              <a:pathLst>
                <a:path w="8781323" h="8381440">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8"/>
              <a:stretch>
                <a:fillRect l="223" r="223"/>
              </a:stretch>
            </a:blipFill>
          </p:spPr>
          <p:txBody>
            <a:bodyPr/>
            <a:lstStyle/>
            <a:p>
              <a:endParaRPr lang="en-IN" dirty="0"/>
            </a:p>
          </p:txBody>
        </p:sp>
        <p:sp>
          <p:nvSpPr>
            <p:cNvPr id="18" name="Freeform 18"/>
            <p:cNvSpPr/>
            <p:nvPr/>
          </p:nvSpPr>
          <p:spPr>
            <a:xfrm>
              <a:off x="0" y="0"/>
              <a:ext cx="8909050" cy="8909050"/>
            </a:xfrm>
            <a:custGeom>
              <a:avLst/>
              <a:gdLst/>
              <a:ahLst/>
              <a:cxnLst/>
              <a:rect l="l" t="t" r="r" b="b"/>
              <a:pathLst>
                <a:path w="8909050" h="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AE9371"/>
            </a:solidFill>
          </p:spPr>
        </p:sp>
      </p:grpSp>
      <p:sp>
        <p:nvSpPr>
          <p:cNvPr id="19" name="TextBox 19"/>
          <p:cNvSpPr txBox="1"/>
          <p:nvPr/>
        </p:nvSpPr>
        <p:spPr>
          <a:xfrm>
            <a:off x="5198919" y="784984"/>
            <a:ext cx="7890162" cy="2333116"/>
          </a:xfrm>
          <a:prstGeom prst="rect">
            <a:avLst/>
          </a:prstGeom>
        </p:spPr>
        <p:txBody>
          <a:bodyPr lIns="0" tIns="0" rIns="0" bIns="0" rtlCol="0" anchor="t">
            <a:spAutoFit/>
          </a:bodyPr>
          <a:lstStyle/>
          <a:p>
            <a:pPr algn="ctr">
              <a:lnSpc>
                <a:spcPts val="9063"/>
              </a:lnSpc>
            </a:pPr>
            <a:r>
              <a:rPr lang="en-US" sz="8799" dirty="0">
                <a:solidFill>
                  <a:srgbClr val="273384"/>
                </a:solidFill>
                <a:ea typeface="Eczar Bold"/>
              </a:rPr>
              <a:t>﻿Meet The Group</a:t>
            </a:r>
          </a:p>
        </p:txBody>
      </p:sp>
      <p:sp>
        <p:nvSpPr>
          <p:cNvPr id="20" name="TextBox 20"/>
          <p:cNvSpPr txBox="1"/>
          <p:nvPr/>
        </p:nvSpPr>
        <p:spPr>
          <a:xfrm>
            <a:off x="7824830" y="6814480"/>
            <a:ext cx="2638341" cy="579120"/>
          </a:xfrm>
          <a:prstGeom prst="rect">
            <a:avLst/>
          </a:prstGeom>
        </p:spPr>
        <p:txBody>
          <a:bodyPr lIns="0" tIns="0" rIns="0" bIns="0" rtlCol="0" anchor="t">
            <a:spAutoFit/>
          </a:bodyPr>
          <a:lstStyle/>
          <a:p>
            <a:pPr algn="ctr">
              <a:lnSpc>
                <a:spcPts val="4890"/>
              </a:lnSpc>
            </a:pPr>
            <a:r>
              <a:rPr lang="en-US" sz="3000">
                <a:solidFill>
                  <a:srgbClr val="000000"/>
                </a:solidFill>
                <a:latin typeface="Raleway"/>
              </a:rPr>
              <a:t>Darsh Kantaria</a:t>
            </a:r>
          </a:p>
        </p:txBody>
      </p:sp>
      <p:sp>
        <p:nvSpPr>
          <p:cNvPr id="21" name="TextBox 21"/>
          <p:cNvSpPr txBox="1"/>
          <p:nvPr/>
        </p:nvSpPr>
        <p:spPr>
          <a:xfrm>
            <a:off x="11082295" y="6771263"/>
            <a:ext cx="3467944" cy="579120"/>
          </a:xfrm>
          <a:prstGeom prst="rect">
            <a:avLst/>
          </a:prstGeom>
        </p:spPr>
        <p:txBody>
          <a:bodyPr lIns="0" tIns="0" rIns="0" bIns="0" rtlCol="0" anchor="t">
            <a:spAutoFit/>
          </a:bodyPr>
          <a:lstStyle/>
          <a:p>
            <a:pPr algn="ctr">
              <a:lnSpc>
                <a:spcPts val="4890"/>
              </a:lnSpc>
            </a:pPr>
            <a:r>
              <a:rPr lang="en-US" sz="3000">
                <a:solidFill>
                  <a:srgbClr val="000000"/>
                </a:solidFill>
                <a:latin typeface="Raleway"/>
              </a:rPr>
              <a:t>Vasudev Panchani</a:t>
            </a:r>
          </a:p>
        </p:txBody>
      </p:sp>
      <p:sp>
        <p:nvSpPr>
          <p:cNvPr id="22" name="TextBox 22"/>
          <p:cNvSpPr txBox="1"/>
          <p:nvPr/>
        </p:nvSpPr>
        <p:spPr>
          <a:xfrm>
            <a:off x="3735438" y="6771263"/>
            <a:ext cx="3444241" cy="579120"/>
          </a:xfrm>
          <a:prstGeom prst="rect">
            <a:avLst/>
          </a:prstGeom>
        </p:spPr>
        <p:txBody>
          <a:bodyPr lIns="0" tIns="0" rIns="0" bIns="0" rtlCol="0" anchor="t">
            <a:spAutoFit/>
          </a:bodyPr>
          <a:lstStyle/>
          <a:p>
            <a:pPr algn="ctr">
              <a:lnSpc>
                <a:spcPts val="4890"/>
              </a:lnSpc>
            </a:pPr>
            <a:r>
              <a:rPr lang="en-US" sz="3000">
                <a:solidFill>
                  <a:srgbClr val="000000"/>
                </a:solidFill>
                <a:latin typeface="Raleway"/>
              </a:rPr>
              <a:t>Vedant Khamar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426063"/>
            <a:ext cx="11688915" cy="6151245"/>
          </a:xfrm>
          <a:prstGeom prst="rect">
            <a:avLst/>
          </a:prstGeom>
        </p:spPr>
        <p:txBody>
          <a:bodyPr lIns="0" tIns="0" rIns="0" bIns="0" rtlCol="0" anchor="t">
            <a:spAutoFit/>
          </a:bodyPr>
          <a:lstStyle/>
          <a:p>
            <a:pPr algn="ctr">
              <a:lnSpc>
                <a:spcPts val="4890"/>
              </a:lnSpc>
            </a:pPr>
            <a:r>
              <a:rPr lang="en-US" sz="3000" dirty="0">
                <a:solidFill>
                  <a:srgbClr val="000000"/>
                </a:solidFill>
                <a:latin typeface="Raleway"/>
              </a:rPr>
              <a:t>The Online Voting System project aims to introduce a robust and secure platform for conducting elections in the digital era. Traditional voting methods often face challenges related to accessibility, transparency, and efficiency. This project addresses these issues by leveraging the power of technology to create an inclusive and convenient voting system. The Online Voting System provides a user-friendly interface that allows eligible voters to cast their votes remotely using their computers or mobile devices. </a:t>
            </a:r>
          </a:p>
          <a:p>
            <a:pPr algn="ctr">
              <a:lnSpc>
                <a:spcPts val="4890"/>
              </a:lnSpc>
            </a:pPr>
            <a:endParaRPr lang="en-US" sz="3000" dirty="0">
              <a:solidFill>
                <a:srgbClr val="000000"/>
              </a:solidFill>
              <a:latin typeface="Raleway"/>
            </a:endParaRP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5198919" y="1273754"/>
            <a:ext cx="7890162" cy="1398143"/>
          </a:xfrm>
          <a:prstGeom prst="rect">
            <a:avLst/>
          </a:prstGeom>
        </p:spPr>
        <p:txBody>
          <a:bodyPr lIns="0" tIns="0" rIns="0" bIns="0" rtlCol="0" anchor="t">
            <a:spAutoFit/>
          </a:bodyPr>
          <a:lstStyle/>
          <a:p>
            <a:pPr algn="ctr">
              <a:lnSpc>
                <a:spcPts val="11175"/>
              </a:lnSpc>
            </a:pPr>
            <a:r>
              <a:rPr lang="en-US" sz="8799" dirty="0">
                <a:solidFill>
                  <a:srgbClr val="273384"/>
                </a:solidFill>
                <a:ea typeface="Eczar Bold"/>
              </a:rPr>
              <a:t>﻿About 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8920785" y="2157368"/>
            <a:ext cx="771999" cy="77199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id="4" name="Group 4"/>
          <p:cNvGrpSpPr/>
          <p:nvPr/>
        </p:nvGrpSpPr>
        <p:grpSpPr>
          <a:xfrm>
            <a:off x="8920785" y="3345534"/>
            <a:ext cx="771999" cy="77199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id="6" name="Group 6"/>
          <p:cNvGrpSpPr/>
          <p:nvPr/>
        </p:nvGrpSpPr>
        <p:grpSpPr>
          <a:xfrm>
            <a:off x="8920785" y="5519994"/>
            <a:ext cx="771999" cy="77199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id="8" name="Group 8"/>
          <p:cNvGrpSpPr/>
          <p:nvPr/>
        </p:nvGrpSpPr>
        <p:grpSpPr>
          <a:xfrm>
            <a:off x="8920785" y="4442289"/>
            <a:ext cx="771999" cy="77199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id="10" name="Group 10"/>
          <p:cNvGrpSpPr/>
          <p:nvPr/>
        </p:nvGrpSpPr>
        <p:grpSpPr>
          <a:xfrm>
            <a:off x="8920785" y="6685565"/>
            <a:ext cx="771999" cy="77199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sp>
        <p:nvSpPr>
          <p:cNvPr id="12" name="Freeform 1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3" name="Freeform 1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4" name="Freeform 14"/>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0062846" y="2011238"/>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APPLICATION</a:t>
            </a:r>
          </a:p>
        </p:txBody>
      </p:sp>
      <p:sp>
        <p:nvSpPr>
          <p:cNvPr id="16" name="TextBox 16"/>
          <p:cNvSpPr txBox="1"/>
          <p:nvPr/>
        </p:nvSpPr>
        <p:spPr>
          <a:xfrm>
            <a:off x="9034179" y="2096203"/>
            <a:ext cx="545211" cy="688086"/>
          </a:xfrm>
          <a:prstGeom prst="rect">
            <a:avLst/>
          </a:prstGeom>
        </p:spPr>
        <p:txBody>
          <a:bodyPr lIns="0" tIns="0" rIns="0" bIns="0" rtlCol="0" anchor="t">
            <a:spAutoFit/>
          </a:bodyPr>
          <a:lstStyle/>
          <a:p>
            <a:pPr algn="ctr">
              <a:lnSpc>
                <a:spcPts val="5652"/>
              </a:lnSpc>
            </a:pPr>
            <a:r>
              <a:rPr lang="en-US" sz="3600" dirty="0">
                <a:solidFill>
                  <a:srgbClr val="273384"/>
                </a:solidFill>
                <a:latin typeface="Raleway Bold"/>
              </a:rPr>
              <a:t>1</a:t>
            </a:r>
          </a:p>
        </p:txBody>
      </p:sp>
      <p:sp>
        <p:nvSpPr>
          <p:cNvPr id="17" name="TextBox 17"/>
          <p:cNvSpPr txBox="1"/>
          <p:nvPr/>
        </p:nvSpPr>
        <p:spPr>
          <a:xfrm>
            <a:off x="9034179" y="3279979"/>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dirty="0">
                <a:solidFill>
                  <a:srgbClr val="273384"/>
                </a:solidFill>
                <a:latin typeface="Raleway Bold"/>
              </a:rPr>
              <a:t>2</a:t>
            </a:r>
          </a:p>
        </p:txBody>
      </p:sp>
      <p:sp>
        <p:nvSpPr>
          <p:cNvPr id="18" name="TextBox 18"/>
          <p:cNvSpPr txBox="1"/>
          <p:nvPr/>
        </p:nvSpPr>
        <p:spPr>
          <a:xfrm>
            <a:off x="9034179" y="5414313"/>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4</a:t>
            </a:r>
          </a:p>
        </p:txBody>
      </p:sp>
      <p:sp>
        <p:nvSpPr>
          <p:cNvPr id="19" name="TextBox 19"/>
          <p:cNvSpPr txBox="1"/>
          <p:nvPr/>
        </p:nvSpPr>
        <p:spPr>
          <a:xfrm>
            <a:off x="9034179" y="4314413"/>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3</a:t>
            </a:r>
          </a:p>
        </p:txBody>
      </p:sp>
      <p:sp>
        <p:nvSpPr>
          <p:cNvPr id="20" name="TextBox 20"/>
          <p:cNvSpPr txBox="1"/>
          <p:nvPr/>
        </p:nvSpPr>
        <p:spPr>
          <a:xfrm>
            <a:off x="9034179" y="6625368"/>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5</a:t>
            </a:r>
          </a:p>
        </p:txBody>
      </p:sp>
      <p:sp>
        <p:nvSpPr>
          <p:cNvPr id="21" name="TextBox 21"/>
          <p:cNvSpPr txBox="1"/>
          <p:nvPr/>
        </p:nvSpPr>
        <p:spPr>
          <a:xfrm>
            <a:off x="1730661" y="2543368"/>
            <a:ext cx="6456699" cy="2667000"/>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ea typeface="Eczar Bold"/>
              </a:rPr>
              <a:t>﻿Table Of Contents</a:t>
            </a:r>
          </a:p>
        </p:txBody>
      </p:sp>
      <p:sp>
        <p:nvSpPr>
          <p:cNvPr id="22" name="Freeform 22"/>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24" name="Freeform 24"/>
          <p:cNvSpPr/>
          <p:nvPr/>
        </p:nvSpPr>
        <p:spPr>
          <a:xfrm>
            <a:off x="16014226" y="364415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sp>
      <p:sp>
        <p:nvSpPr>
          <p:cNvPr id="25" name="TextBox 25"/>
          <p:cNvSpPr txBox="1"/>
          <p:nvPr/>
        </p:nvSpPr>
        <p:spPr>
          <a:xfrm>
            <a:off x="10062846" y="3146629"/>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TECHNOLOGIES</a:t>
            </a:r>
          </a:p>
        </p:txBody>
      </p:sp>
      <p:sp>
        <p:nvSpPr>
          <p:cNvPr id="26" name="TextBox 26"/>
          <p:cNvSpPr txBox="1"/>
          <p:nvPr/>
        </p:nvSpPr>
        <p:spPr>
          <a:xfrm>
            <a:off x="10062846" y="4277564"/>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FUNCTIONAL REQUIREMENTS</a:t>
            </a:r>
          </a:p>
        </p:txBody>
      </p:sp>
      <p:sp>
        <p:nvSpPr>
          <p:cNvPr id="27" name="TextBox 27"/>
          <p:cNvSpPr txBox="1"/>
          <p:nvPr/>
        </p:nvSpPr>
        <p:spPr>
          <a:xfrm>
            <a:off x="10111424" y="5408500"/>
            <a:ext cx="7773104"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NON FUNCTIONAL REQUIREMENSTS</a:t>
            </a:r>
          </a:p>
        </p:txBody>
      </p:sp>
      <p:sp>
        <p:nvSpPr>
          <p:cNvPr id="28" name="TextBox 28"/>
          <p:cNvSpPr txBox="1"/>
          <p:nvPr/>
        </p:nvSpPr>
        <p:spPr>
          <a:xfrm>
            <a:off x="10111424" y="6539435"/>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ARCHITECTURE FLOWS</a:t>
            </a:r>
          </a:p>
        </p:txBody>
      </p:sp>
      <p:grpSp>
        <p:nvGrpSpPr>
          <p:cNvPr id="29" name="Group 29"/>
          <p:cNvGrpSpPr/>
          <p:nvPr/>
        </p:nvGrpSpPr>
        <p:grpSpPr>
          <a:xfrm>
            <a:off x="8920785" y="7816501"/>
            <a:ext cx="771999" cy="771999"/>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sp>
        <p:nvSpPr>
          <p:cNvPr id="31" name="TextBox 31"/>
          <p:cNvSpPr txBox="1"/>
          <p:nvPr/>
        </p:nvSpPr>
        <p:spPr>
          <a:xfrm>
            <a:off x="9034179" y="7829039"/>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Raleway Bold"/>
              </a:rPr>
              <a:t>6</a:t>
            </a:r>
          </a:p>
        </p:txBody>
      </p:sp>
      <p:sp>
        <p:nvSpPr>
          <p:cNvPr id="32" name="TextBox 32"/>
          <p:cNvSpPr txBox="1"/>
          <p:nvPr/>
        </p:nvSpPr>
        <p:spPr>
          <a:xfrm>
            <a:off x="10111424" y="7670370"/>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PROS AND CONS</a:t>
            </a:r>
          </a:p>
        </p:txBody>
      </p:sp>
      <p:sp>
        <p:nvSpPr>
          <p:cNvPr id="33" name="TextBox 33"/>
          <p:cNvSpPr txBox="1"/>
          <p:nvPr/>
        </p:nvSpPr>
        <p:spPr>
          <a:xfrm>
            <a:off x="10111424" y="8801305"/>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FUTURE SCOPE</a:t>
            </a:r>
          </a:p>
        </p:txBody>
      </p:sp>
      <p:grpSp>
        <p:nvGrpSpPr>
          <p:cNvPr id="34" name="Group 34"/>
          <p:cNvGrpSpPr/>
          <p:nvPr/>
        </p:nvGrpSpPr>
        <p:grpSpPr>
          <a:xfrm>
            <a:off x="8920785" y="8947436"/>
            <a:ext cx="771999" cy="771999"/>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sp>
        <p:nvSpPr>
          <p:cNvPr id="36" name="TextBox 36"/>
          <p:cNvSpPr txBox="1"/>
          <p:nvPr/>
        </p:nvSpPr>
        <p:spPr>
          <a:xfrm>
            <a:off x="9034179" y="8901255"/>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Raleway Bold"/>
              </a:rPr>
              <a:t>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strVal val="#ppt_x"/>
                                          </p:val>
                                        </p:tav>
                                        <p:tav tm="100000">
                                          <p:val>
                                            <p:strVal val="#ppt_x"/>
                                          </p:val>
                                        </p:tav>
                                      </p:tavLst>
                                    </p:anim>
                                    <p:anim calcmode="lin" valueType="num">
                                      <p:cBhvr>
                                        <p:cTn id="33" dur="5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anim calcmode="lin" valueType="num">
                                      <p:cBhvr>
                                        <p:cTn id="44" dur="500" fill="hold"/>
                                        <p:tgtEl>
                                          <p:spTgt spid="20"/>
                                        </p:tgtEl>
                                        <p:attrNameLst>
                                          <p:attrName>ppt_x</p:attrName>
                                        </p:attrNameLst>
                                      </p:cBhvr>
                                      <p:tavLst>
                                        <p:tav tm="0">
                                          <p:val>
                                            <p:strVal val="#ppt_x"/>
                                          </p:val>
                                        </p:tav>
                                        <p:tav tm="100000">
                                          <p:val>
                                            <p:strVal val="#ppt_x"/>
                                          </p:val>
                                        </p:tav>
                                      </p:tavLst>
                                    </p:anim>
                                    <p:anim calcmode="lin" valueType="num">
                                      <p:cBhvr>
                                        <p:cTn id="45" dur="500" fill="hold"/>
                                        <p:tgtEl>
                                          <p:spTgt spid="20"/>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anim calcmode="lin" valueType="num">
                                      <p:cBhvr>
                                        <p:cTn id="50" dur="500" fill="hold"/>
                                        <p:tgtEl>
                                          <p:spTgt spid="25"/>
                                        </p:tgtEl>
                                        <p:attrNameLst>
                                          <p:attrName>ppt_x</p:attrName>
                                        </p:attrNameLst>
                                      </p:cBhvr>
                                      <p:tavLst>
                                        <p:tav tm="0">
                                          <p:val>
                                            <p:strVal val="#ppt_x"/>
                                          </p:val>
                                        </p:tav>
                                        <p:tav tm="100000">
                                          <p:val>
                                            <p:strVal val="#ppt_x"/>
                                          </p:val>
                                        </p:tav>
                                      </p:tavLst>
                                    </p:anim>
                                    <p:anim calcmode="lin" valueType="num">
                                      <p:cBhvr>
                                        <p:cTn id="51" dur="500" fill="hold"/>
                                        <p:tgtEl>
                                          <p:spTgt spid="25"/>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anim calcmode="lin" valueType="num">
                                      <p:cBhvr>
                                        <p:cTn id="56" dur="500" fill="hold"/>
                                        <p:tgtEl>
                                          <p:spTgt spid="26"/>
                                        </p:tgtEl>
                                        <p:attrNameLst>
                                          <p:attrName>ppt_x</p:attrName>
                                        </p:attrNameLst>
                                      </p:cBhvr>
                                      <p:tavLst>
                                        <p:tav tm="0">
                                          <p:val>
                                            <p:strVal val="#ppt_x"/>
                                          </p:val>
                                        </p:tav>
                                        <p:tav tm="100000">
                                          <p:val>
                                            <p:strVal val="#ppt_x"/>
                                          </p:val>
                                        </p:tav>
                                      </p:tavLst>
                                    </p:anim>
                                    <p:anim calcmode="lin" valueType="num">
                                      <p:cBhvr>
                                        <p:cTn id="57" dur="500" fill="hold"/>
                                        <p:tgtEl>
                                          <p:spTgt spid="26"/>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anim calcmode="lin" valueType="num">
                                      <p:cBhvr>
                                        <p:cTn id="62" dur="500" fill="hold"/>
                                        <p:tgtEl>
                                          <p:spTgt spid="27"/>
                                        </p:tgtEl>
                                        <p:attrNameLst>
                                          <p:attrName>ppt_x</p:attrName>
                                        </p:attrNameLst>
                                      </p:cBhvr>
                                      <p:tavLst>
                                        <p:tav tm="0">
                                          <p:val>
                                            <p:strVal val="#ppt_x"/>
                                          </p:val>
                                        </p:tav>
                                        <p:tav tm="100000">
                                          <p:val>
                                            <p:strVal val="#ppt_x"/>
                                          </p:val>
                                        </p:tav>
                                      </p:tavLst>
                                    </p:anim>
                                    <p:anim calcmode="lin" valueType="num">
                                      <p:cBhvr>
                                        <p:cTn id="63" dur="500" fill="hold"/>
                                        <p:tgtEl>
                                          <p:spTgt spid="27"/>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anim calcmode="lin" valueType="num">
                                      <p:cBhvr>
                                        <p:cTn id="68" dur="500" fill="hold"/>
                                        <p:tgtEl>
                                          <p:spTgt spid="28"/>
                                        </p:tgtEl>
                                        <p:attrNameLst>
                                          <p:attrName>ppt_x</p:attrName>
                                        </p:attrNameLst>
                                      </p:cBhvr>
                                      <p:tavLst>
                                        <p:tav tm="0">
                                          <p:val>
                                            <p:strVal val="#ppt_x"/>
                                          </p:val>
                                        </p:tav>
                                        <p:tav tm="100000">
                                          <p:val>
                                            <p:strVal val="#ppt_x"/>
                                          </p:val>
                                        </p:tav>
                                      </p:tavLst>
                                    </p:anim>
                                    <p:anim calcmode="lin" valueType="num">
                                      <p:cBhvr>
                                        <p:cTn id="69" dur="500" fill="hold"/>
                                        <p:tgtEl>
                                          <p:spTgt spid="28"/>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anim calcmode="lin" valueType="num">
                                      <p:cBhvr>
                                        <p:cTn id="80" dur="500" fill="hold"/>
                                        <p:tgtEl>
                                          <p:spTgt spid="32"/>
                                        </p:tgtEl>
                                        <p:attrNameLst>
                                          <p:attrName>ppt_x</p:attrName>
                                        </p:attrNameLst>
                                      </p:cBhvr>
                                      <p:tavLst>
                                        <p:tav tm="0">
                                          <p:val>
                                            <p:strVal val="#ppt_x"/>
                                          </p:val>
                                        </p:tav>
                                        <p:tav tm="100000">
                                          <p:val>
                                            <p:strVal val="#ppt_x"/>
                                          </p:val>
                                        </p:tav>
                                      </p:tavLst>
                                    </p:anim>
                                    <p:anim calcmode="lin" valueType="num">
                                      <p:cBhvr>
                                        <p:cTn id="81" dur="500" fill="hold"/>
                                        <p:tgtEl>
                                          <p:spTgt spid="32"/>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42"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anim calcmode="lin" valueType="num">
                                      <p:cBhvr>
                                        <p:cTn id="86" dur="500" fill="hold"/>
                                        <p:tgtEl>
                                          <p:spTgt spid="33"/>
                                        </p:tgtEl>
                                        <p:attrNameLst>
                                          <p:attrName>ppt_x</p:attrName>
                                        </p:attrNameLst>
                                      </p:cBhvr>
                                      <p:tavLst>
                                        <p:tav tm="0">
                                          <p:val>
                                            <p:strVal val="#ppt_x"/>
                                          </p:val>
                                        </p:tav>
                                        <p:tav tm="100000">
                                          <p:val>
                                            <p:strVal val="#ppt_x"/>
                                          </p:val>
                                        </p:tav>
                                      </p:tavLst>
                                    </p:anim>
                                    <p:anim calcmode="lin" valueType="num">
                                      <p:cBhvr>
                                        <p:cTn id="87" dur="500" fill="hold"/>
                                        <p:tgtEl>
                                          <p:spTgt spid="33"/>
                                        </p:tgtEl>
                                        <p:attrNameLst>
                                          <p:attrName>ppt_y</p:attrName>
                                        </p:attrNameLst>
                                      </p:cBhvr>
                                      <p:tavLst>
                                        <p:tav tm="0">
                                          <p:val>
                                            <p:strVal val="#ppt_y+.1"/>
                                          </p:val>
                                        </p:tav>
                                        <p:tav tm="100000">
                                          <p:val>
                                            <p:strVal val="#ppt_y"/>
                                          </p:val>
                                        </p:tav>
                                      </p:tavLst>
                                    </p:anim>
                                  </p:childTnLst>
                                </p:cTn>
                              </p:par>
                            </p:childTnLst>
                          </p:cTn>
                        </p:par>
                        <p:par>
                          <p:cTn id="88" fill="hold">
                            <p:stCondLst>
                              <p:cond delay="7500"/>
                            </p:stCondLst>
                            <p:childTnLst>
                              <p:par>
                                <p:cTn id="89" presetID="42" presetClass="entr" presetSubtype="0"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anim calcmode="lin" valueType="num">
                                      <p:cBhvr>
                                        <p:cTn id="92" dur="500" fill="hold"/>
                                        <p:tgtEl>
                                          <p:spTgt spid="36"/>
                                        </p:tgtEl>
                                        <p:attrNameLst>
                                          <p:attrName>ppt_x</p:attrName>
                                        </p:attrNameLst>
                                      </p:cBhvr>
                                      <p:tavLst>
                                        <p:tav tm="0">
                                          <p:val>
                                            <p:strVal val="#ppt_x"/>
                                          </p:val>
                                        </p:tav>
                                        <p:tav tm="100000">
                                          <p:val>
                                            <p:strVal val="#ppt_x"/>
                                          </p:val>
                                        </p:tav>
                                      </p:tavLst>
                                    </p:anim>
                                    <p:anim calcmode="lin" valueType="num">
                                      <p:cBhvr>
                                        <p:cTn id="93"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5" grpId="0"/>
      <p:bldP spid="26" grpId="0"/>
      <p:bldP spid="27" grpId="0"/>
      <p:bldP spid="28" grpId="0"/>
      <p:bldP spid="31" grpId="0"/>
      <p:bldP spid="32" grpId="0"/>
      <p:bldP spid="33"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131517" y="1028700"/>
            <a:ext cx="8024966" cy="1333500"/>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APPLICATION</a:t>
            </a:r>
          </a:p>
        </p:txBody>
      </p:sp>
      <p:sp>
        <p:nvSpPr>
          <p:cNvPr id="3" name="TextBox 3"/>
          <p:cNvSpPr txBox="1"/>
          <p:nvPr/>
        </p:nvSpPr>
        <p:spPr>
          <a:xfrm>
            <a:off x="2210214" y="2496705"/>
            <a:ext cx="13867573" cy="1481455"/>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000000"/>
                </a:solidFill>
                <a:latin typeface="Raleway"/>
              </a:rPr>
              <a:t>Online voting systems can be used in local, regional, or national political elections, making it easier and more convenient for citizens to cast their votes from their computers or mobile devices.</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TextBox 10"/>
          <p:cNvSpPr txBox="1"/>
          <p:nvPr/>
        </p:nvSpPr>
        <p:spPr>
          <a:xfrm>
            <a:off x="2210214" y="4273435"/>
            <a:ext cx="13867573" cy="1481455"/>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000000"/>
                </a:solidFill>
                <a:latin typeface="Raleway"/>
              </a:rPr>
              <a:t>Online voting can facilitate voting for citizens living abroad or military personnel stationed overseas, enabling them to participate in their home country's elections.</a:t>
            </a:r>
          </a:p>
        </p:txBody>
      </p:sp>
      <p:sp>
        <p:nvSpPr>
          <p:cNvPr id="11" name="TextBox 11"/>
          <p:cNvSpPr txBox="1"/>
          <p:nvPr/>
        </p:nvSpPr>
        <p:spPr>
          <a:xfrm>
            <a:off x="2210214" y="6050165"/>
            <a:ext cx="13867573" cy="1481455"/>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000000"/>
                </a:solidFill>
                <a:latin typeface="Raleway"/>
              </a:rPr>
              <a:t>Online voting systems can support proxy voting, where voters can authorize someone else to cast their vote on their behalf, which can be beneficial for shareholders or members who cannot attend in-person meetings.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42"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4704864" y="1028700"/>
            <a:ext cx="8878272" cy="1333500"/>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TECHNOLOGIES</a:t>
            </a:r>
          </a:p>
        </p:txBody>
      </p:sp>
      <p:sp>
        <p:nvSpPr>
          <p:cNvPr id="3" name="TextBox 3"/>
          <p:cNvSpPr txBox="1"/>
          <p:nvPr/>
        </p:nvSpPr>
        <p:spPr>
          <a:xfrm>
            <a:off x="2210214" y="3302524"/>
            <a:ext cx="13867573" cy="547370"/>
          </a:xfrm>
          <a:prstGeom prst="rect">
            <a:avLst/>
          </a:prstGeom>
        </p:spPr>
        <p:txBody>
          <a:bodyPr lIns="0" tIns="0" rIns="0" bIns="0" rtlCol="0" anchor="t">
            <a:spAutoFit/>
          </a:bodyPr>
          <a:lstStyle/>
          <a:p>
            <a:pPr marL="690877" lvl="1" indent="-345439">
              <a:lnSpc>
                <a:spcPts val="4479"/>
              </a:lnSpc>
              <a:buFont typeface="Arial"/>
              <a:buChar char="•"/>
            </a:pPr>
            <a:r>
              <a:rPr lang="en-US" sz="3199" dirty="0">
                <a:solidFill>
                  <a:srgbClr val="000000"/>
                </a:solidFill>
                <a:latin typeface="Raleway"/>
              </a:rPr>
              <a:t>Technologies used in these project are as follows:-</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TextBox 10"/>
          <p:cNvSpPr txBox="1"/>
          <p:nvPr/>
        </p:nvSpPr>
        <p:spPr>
          <a:xfrm>
            <a:off x="3566546" y="4107070"/>
            <a:ext cx="13867573" cy="2795270"/>
          </a:xfrm>
          <a:prstGeom prst="rect">
            <a:avLst/>
          </a:prstGeom>
        </p:spPr>
        <p:txBody>
          <a:bodyPr lIns="0" tIns="0" rIns="0" bIns="0" rtlCol="0" anchor="t">
            <a:spAutoFit/>
          </a:bodyPr>
          <a:lstStyle/>
          <a:p>
            <a:pPr marL="690877" lvl="1" indent="-345439">
              <a:lnSpc>
                <a:spcPts val="4479"/>
              </a:lnSpc>
              <a:buFont typeface="Arial"/>
              <a:buChar char="•"/>
            </a:pPr>
            <a:r>
              <a:rPr lang="en-US" sz="3199" dirty="0">
                <a:solidFill>
                  <a:srgbClr val="000000"/>
                </a:solidFill>
                <a:latin typeface="Raleway"/>
              </a:rPr>
              <a:t>Html, </a:t>
            </a:r>
            <a:r>
              <a:rPr lang="en-US" sz="3199" dirty="0" err="1">
                <a:solidFill>
                  <a:srgbClr val="000000"/>
                </a:solidFill>
                <a:latin typeface="Raleway"/>
              </a:rPr>
              <a:t>Css</a:t>
            </a:r>
            <a:r>
              <a:rPr lang="en-US" sz="3199" dirty="0">
                <a:solidFill>
                  <a:srgbClr val="000000"/>
                </a:solidFill>
                <a:latin typeface="Raleway"/>
              </a:rPr>
              <a:t>, </a:t>
            </a:r>
            <a:r>
              <a:rPr lang="en-US" sz="3199" dirty="0" err="1">
                <a:solidFill>
                  <a:srgbClr val="000000"/>
                </a:solidFill>
                <a:latin typeface="Raleway"/>
              </a:rPr>
              <a:t>Js</a:t>
            </a:r>
            <a:r>
              <a:rPr lang="en-US" sz="3199" dirty="0">
                <a:solidFill>
                  <a:srgbClr val="000000"/>
                </a:solidFill>
                <a:latin typeface="Raleway"/>
              </a:rPr>
              <a:t>, React </a:t>
            </a:r>
            <a:r>
              <a:rPr lang="en-US" sz="3199" dirty="0" err="1">
                <a:solidFill>
                  <a:srgbClr val="000000"/>
                </a:solidFill>
                <a:latin typeface="Raleway"/>
              </a:rPr>
              <a:t>js</a:t>
            </a:r>
            <a:r>
              <a:rPr lang="en-US" sz="3199" dirty="0">
                <a:solidFill>
                  <a:srgbClr val="000000"/>
                </a:solidFill>
                <a:latin typeface="Raleway"/>
              </a:rPr>
              <a:t>, Node </a:t>
            </a:r>
            <a:r>
              <a:rPr lang="en-US" sz="3199" dirty="0" err="1">
                <a:solidFill>
                  <a:srgbClr val="000000"/>
                </a:solidFill>
                <a:latin typeface="Raleway"/>
              </a:rPr>
              <a:t>js</a:t>
            </a:r>
            <a:r>
              <a:rPr lang="en-US" sz="3199" dirty="0">
                <a:solidFill>
                  <a:srgbClr val="000000"/>
                </a:solidFill>
                <a:latin typeface="Raleway"/>
              </a:rPr>
              <a:t>, Express </a:t>
            </a:r>
            <a:r>
              <a:rPr lang="en-US" sz="3199" dirty="0" err="1">
                <a:solidFill>
                  <a:srgbClr val="000000"/>
                </a:solidFill>
                <a:latin typeface="Raleway"/>
              </a:rPr>
              <a:t>js</a:t>
            </a:r>
            <a:endParaRPr lang="en-US" sz="3199" dirty="0">
              <a:solidFill>
                <a:srgbClr val="000000"/>
              </a:solidFill>
              <a:latin typeface="Raleway"/>
            </a:endParaRPr>
          </a:p>
          <a:p>
            <a:pPr marL="690877" lvl="1" indent="-345439">
              <a:lnSpc>
                <a:spcPts val="4479"/>
              </a:lnSpc>
              <a:buFont typeface="Arial"/>
              <a:buChar char="•"/>
            </a:pPr>
            <a:r>
              <a:rPr lang="en-US" sz="3199" dirty="0">
                <a:solidFill>
                  <a:srgbClr val="000000"/>
                </a:solidFill>
                <a:latin typeface="Raleway"/>
              </a:rPr>
              <a:t>Tailwind </a:t>
            </a:r>
            <a:r>
              <a:rPr lang="en-US" sz="3199" dirty="0" err="1">
                <a:solidFill>
                  <a:srgbClr val="000000"/>
                </a:solidFill>
                <a:latin typeface="Raleway"/>
              </a:rPr>
              <a:t>Css</a:t>
            </a:r>
            <a:endParaRPr lang="en-US" sz="3199" dirty="0">
              <a:solidFill>
                <a:srgbClr val="000000"/>
              </a:solidFill>
              <a:latin typeface="Raleway"/>
            </a:endParaRPr>
          </a:p>
          <a:p>
            <a:pPr marL="690877" lvl="1" indent="-345439">
              <a:lnSpc>
                <a:spcPts val="4479"/>
              </a:lnSpc>
              <a:buFont typeface="Arial"/>
              <a:buChar char="•"/>
            </a:pPr>
            <a:r>
              <a:rPr lang="en-US" sz="3199" dirty="0">
                <a:solidFill>
                  <a:srgbClr val="000000"/>
                </a:solidFill>
                <a:latin typeface="Raleway"/>
              </a:rPr>
              <a:t>MongoDB (Database)</a:t>
            </a:r>
          </a:p>
          <a:p>
            <a:pPr marL="690877" lvl="1" indent="-345439">
              <a:lnSpc>
                <a:spcPts val="4479"/>
              </a:lnSpc>
              <a:buFont typeface="Arial"/>
              <a:buChar char="•"/>
            </a:pPr>
            <a:r>
              <a:rPr lang="en-US" sz="3199" dirty="0">
                <a:solidFill>
                  <a:srgbClr val="000000"/>
                </a:solidFill>
                <a:latin typeface="Raleway"/>
              </a:rPr>
              <a:t>Flask (Backend)</a:t>
            </a:r>
          </a:p>
          <a:p>
            <a:pPr marL="690877" lvl="1" indent="-345439">
              <a:lnSpc>
                <a:spcPts val="4479"/>
              </a:lnSpc>
              <a:buFont typeface="Arial"/>
              <a:buChar char="•"/>
            </a:pPr>
            <a:r>
              <a:rPr lang="en-US" sz="3199" dirty="0">
                <a:solidFill>
                  <a:srgbClr val="000000"/>
                </a:solidFill>
                <a:latin typeface="Raleway"/>
              </a:rPr>
              <a:t>VS Code, Postman (Platform)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3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900" decel="100000" fill="hold"/>
                                        <p:tgtEl>
                                          <p:spTgt spid="3"/>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5" fill="hold">
                            <p:stCondLst>
                              <p:cond delay="2000"/>
                            </p:stCondLst>
                            <p:childTnLst>
                              <p:par>
                                <p:cTn id="16" presetID="18" presetClass="entr" presetSubtype="12" fill="hold" nodeType="after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strips(downLeft)">
                                      <p:cBhvr>
                                        <p:cTn id="18" dur="750"/>
                                        <p:tgtEl>
                                          <p:spTgt spid="10">
                                            <p:txEl>
                                              <p:pRg st="0" end="0"/>
                                            </p:txEl>
                                          </p:spTgt>
                                        </p:tgtEl>
                                      </p:cBhvr>
                                    </p:animEffect>
                                  </p:childTnLst>
                                </p:cTn>
                              </p:par>
                            </p:childTnLst>
                          </p:cTn>
                        </p:par>
                        <p:par>
                          <p:cTn id="19" fill="hold">
                            <p:stCondLst>
                              <p:cond delay="2750"/>
                            </p:stCondLst>
                            <p:childTnLst>
                              <p:par>
                                <p:cTn id="20" presetID="18" presetClass="entr" presetSubtype="12" fill="hold" nodeType="after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strips(downLeft)">
                                      <p:cBhvr>
                                        <p:cTn id="22" dur="750"/>
                                        <p:tgtEl>
                                          <p:spTgt spid="10">
                                            <p:txEl>
                                              <p:pRg st="1" end="1"/>
                                            </p:txEl>
                                          </p:spTgt>
                                        </p:tgtEl>
                                      </p:cBhvr>
                                    </p:animEffect>
                                  </p:childTnLst>
                                </p:cTn>
                              </p:par>
                            </p:childTnLst>
                          </p:cTn>
                        </p:par>
                        <p:par>
                          <p:cTn id="23" fill="hold">
                            <p:stCondLst>
                              <p:cond delay="3500"/>
                            </p:stCondLst>
                            <p:childTnLst>
                              <p:par>
                                <p:cTn id="24" presetID="18" presetClass="entr" presetSubtype="12" fill="hold" nodeType="after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strips(downLeft)">
                                      <p:cBhvr>
                                        <p:cTn id="26" dur="750"/>
                                        <p:tgtEl>
                                          <p:spTgt spid="10">
                                            <p:txEl>
                                              <p:pRg st="2" end="2"/>
                                            </p:txEl>
                                          </p:spTgt>
                                        </p:tgtEl>
                                      </p:cBhvr>
                                    </p:animEffect>
                                  </p:childTnLst>
                                </p:cTn>
                              </p:par>
                            </p:childTnLst>
                          </p:cTn>
                        </p:par>
                        <p:par>
                          <p:cTn id="27" fill="hold">
                            <p:stCondLst>
                              <p:cond delay="4250"/>
                            </p:stCondLst>
                            <p:childTnLst>
                              <p:par>
                                <p:cTn id="28" presetID="18" presetClass="entr" presetSubtype="12" fill="hold" nodeType="after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strips(downLeft)">
                                      <p:cBhvr>
                                        <p:cTn id="30" dur="750"/>
                                        <p:tgtEl>
                                          <p:spTgt spid="10">
                                            <p:txEl>
                                              <p:pRg st="3" end="3"/>
                                            </p:txEl>
                                          </p:spTgt>
                                        </p:tgtEl>
                                      </p:cBhvr>
                                    </p:animEffect>
                                  </p:childTnLst>
                                </p:cTn>
                              </p:par>
                            </p:childTnLst>
                          </p:cTn>
                        </p:par>
                        <p:par>
                          <p:cTn id="31" fill="hold">
                            <p:stCondLst>
                              <p:cond delay="5000"/>
                            </p:stCondLst>
                            <p:childTnLst>
                              <p:par>
                                <p:cTn id="32" presetID="18" presetClass="entr" presetSubtype="12" fill="hold" nodeType="after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strips(downLeft)">
                                      <p:cBhvr>
                                        <p:cTn id="34"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3111267" y="953655"/>
            <a:ext cx="12065465" cy="914400"/>
          </a:xfrm>
          <a:prstGeom prst="rect">
            <a:avLst/>
          </a:prstGeom>
        </p:spPr>
        <p:txBody>
          <a:bodyPr lIns="0" tIns="0" rIns="0" bIns="0" rtlCol="0" anchor="t">
            <a:spAutoFit/>
          </a:bodyPr>
          <a:lstStyle/>
          <a:p>
            <a:pPr marL="0" lvl="0" indent="0" algn="l">
              <a:lnSpc>
                <a:spcPts val="7200"/>
              </a:lnSpc>
              <a:spcBef>
                <a:spcPct val="0"/>
              </a:spcBef>
            </a:pPr>
            <a:r>
              <a:rPr lang="en-US" sz="6000" dirty="0">
                <a:solidFill>
                  <a:srgbClr val="273384"/>
                </a:solidFill>
                <a:latin typeface="Eczar Bold"/>
              </a:rPr>
              <a:t>FUNCTIONAL REQUIREMENTS</a:t>
            </a:r>
          </a:p>
        </p:txBody>
      </p:sp>
      <p:sp>
        <p:nvSpPr>
          <p:cNvPr id="3" name="TextBox 3"/>
          <p:cNvSpPr txBox="1"/>
          <p:nvPr/>
        </p:nvSpPr>
        <p:spPr>
          <a:xfrm>
            <a:off x="2210214" y="2518643"/>
            <a:ext cx="13867573" cy="3702050"/>
          </a:xfrm>
          <a:prstGeom prst="rect">
            <a:avLst/>
          </a:prstGeom>
        </p:spPr>
        <p:txBody>
          <a:bodyPr lIns="0" tIns="0" rIns="0" bIns="0" rtlCol="0" anchor="t">
            <a:spAutoFit/>
          </a:bodyPr>
          <a:lstStyle/>
          <a:p>
            <a:pPr marL="755649" lvl="1" indent="-377824">
              <a:lnSpc>
                <a:spcPts val="4899"/>
              </a:lnSpc>
              <a:buFont typeface="Arial"/>
              <a:buChar char="•"/>
            </a:pPr>
            <a:r>
              <a:rPr lang="en-US" sz="3499" dirty="0">
                <a:solidFill>
                  <a:srgbClr val="000000"/>
                </a:solidFill>
                <a:latin typeface="Raleway"/>
              </a:rPr>
              <a:t>Login</a:t>
            </a:r>
          </a:p>
          <a:p>
            <a:pPr marL="755649" lvl="1" indent="-377824">
              <a:lnSpc>
                <a:spcPts val="4899"/>
              </a:lnSpc>
              <a:buFont typeface="Arial"/>
              <a:buChar char="•"/>
            </a:pPr>
            <a:r>
              <a:rPr lang="en-US" sz="3499" dirty="0">
                <a:solidFill>
                  <a:srgbClr val="000000"/>
                </a:solidFill>
                <a:latin typeface="Raleway"/>
              </a:rPr>
              <a:t>Registration</a:t>
            </a:r>
          </a:p>
          <a:p>
            <a:pPr marL="755649" lvl="1" indent="-377824">
              <a:lnSpc>
                <a:spcPts val="4899"/>
              </a:lnSpc>
              <a:buFont typeface="Arial"/>
              <a:buChar char="•"/>
            </a:pPr>
            <a:r>
              <a:rPr lang="en-US" sz="3499" dirty="0">
                <a:solidFill>
                  <a:srgbClr val="000000"/>
                </a:solidFill>
                <a:latin typeface="Raleway"/>
              </a:rPr>
              <a:t>Manage Users and Passwords</a:t>
            </a:r>
          </a:p>
          <a:p>
            <a:pPr marL="755649" lvl="1" indent="-377824">
              <a:lnSpc>
                <a:spcPts val="4899"/>
              </a:lnSpc>
              <a:buFont typeface="Arial"/>
              <a:buChar char="•"/>
            </a:pPr>
            <a:r>
              <a:rPr lang="en-US" sz="3499" dirty="0">
                <a:solidFill>
                  <a:srgbClr val="000000"/>
                </a:solidFill>
                <a:latin typeface="Raleway"/>
              </a:rPr>
              <a:t>Select Election and Voting option</a:t>
            </a:r>
          </a:p>
          <a:p>
            <a:pPr marL="755649" lvl="1" indent="-377824">
              <a:lnSpc>
                <a:spcPts val="4899"/>
              </a:lnSpc>
              <a:buFont typeface="Arial"/>
              <a:buChar char="•"/>
            </a:pPr>
            <a:r>
              <a:rPr lang="en-US" sz="3499" dirty="0">
                <a:solidFill>
                  <a:srgbClr val="000000"/>
                </a:solidFill>
                <a:latin typeface="Raleway"/>
              </a:rPr>
              <a:t>Hide votes of individual users</a:t>
            </a:r>
          </a:p>
          <a:p>
            <a:pPr marL="755649" lvl="1" indent="-377824">
              <a:lnSpc>
                <a:spcPts val="4899"/>
              </a:lnSpc>
              <a:buFont typeface="Arial"/>
              <a:buChar char="•"/>
            </a:pPr>
            <a:r>
              <a:rPr lang="en-US" sz="3499" dirty="0">
                <a:solidFill>
                  <a:srgbClr val="000000"/>
                </a:solidFill>
                <a:latin typeface="Raleway"/>
              </a:rPr>
              <a:t>Show result of votes</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anim calcmode="lin" valueType="num">
                                      <p:cBhvr>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anim calcmode="lin" valueType="num">
                                      <p:cBhvr>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anim calcmode="lin" valueType="num">
                                      <p:cBhvr>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anim calcmode="lin" valueType="num">
                                      <p:cBhvr>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2328899" y="951077"/>
            <a:ext cx="13630201" cy="914400"/>
          </a:xfrm>
          <a:prstGeom prst="rect">
            <a:avLst/>
          </a:prstGeom>
        </p:spPr>
        <p:txBody>
          <a:bodyPr lIns="0" tIns="0" rIns="0" bIns="0" rtlCol="0" anchor="t">
            <a:spAutoFit/>
          </a:bodyPr>
          <a:lstStyle/>
          <a:p>
            <a:pPr marL="0" lvl="0" indent="0" algn="l">
              <a:lnSpc>
                <a:spcPts val="7200"/>
              </a:lnSpc>
              <a:spcBef>
                <a:spcPct val="0"/>
              </a:spcBef>
            </a:pPr>
            <a:r>
              <a:rPr lang="en-US" sz="6000" dirty="0">
                <a:solidFill>
                  <a:srgbClr val="273384"/>
                </a:solidFill>
                <a:latin typeface="Eczar Bold"/>
              </a:rPr>
              <a:t>NON FUNCTIONAL REQUIREMENTS</a:t>
            </a:r>
          </a:p>
        </p:txBody>
      </p:sp>
      <p:sp>
        <p:nvSpPr>
          <p:cNvPr id="3" name="TextBox 3"/>
          <p:cNvSpPr txBox="1"/>
          <p:nvPr/>
        </p:nvSpPr>
        <p:spPr>
          <a:xfrm>
            <a:off x="2210214" y="2517354"/>
            <a:ext cx="13867573" cy="3702050"/>
          </a:xfrm>
          <a:prstGeom prst="rect">
            <a:avLst/>
          </a:prstGeom>
        </p:spPr>
        <p:txBody>
          <a:bodyPr lIns="0" tIns="0" rIns="0" bIns="0" rtlCol="0" anchor="t">
            <a:spAutoFit/>
          </a:bodyPr>
          <a:lstStyle/>
          <a:p>
            <a:pPr marL="755649" lvl="1" indent="-377824">
              <a:lnSpc>
                <a:spcPts val="4899"/>
              </a:lnSpc>
              <a:buFont typeface="Arial"/>
              <a:buChar char="•"/>
            </a:pPr>
            <a:r>
              <a:rPr lang="en-US" sz="3499" dirty="0">
                <a:solidFill>
                  <a:srgbClr val="000000"/>
                </a:solidFill>
                <a:latin typeface="Raleway"/>
              </a:rPr>
              <a:t>Privacy</a:t>
            </a:r>
          </a:p>
          <a:p>
            <a:pPr marL="755649" lvl="1" indent="-377824">
              <a:lnSpc>
                <a:spcPts val="4899"/>
              </a:lnSpc>
              <a:buFont typeface="Arial"/>
              <a:buChar char="•"/>
            </a:pPr>
            <a:r>
              <a:rPr lang="en-US" sz="3499" dirty="0">
                <a:solidFill>
                  <a:srgbClr val="000000"/>
                </a:solidFill>
                <a:latin typeface="Raleway"/>
              </a:rPr>
              <a:t>Security</a:t>
            </a:r>
          </a:p>
          <a:p>
            <a:pPr marL="755649" lvl="1" indent="-377824">
              <a:lnSpc>
                <a:spcPts val="4899"/>
              </a:lnSpc>
              <a:buFont typeface="Arial"/>
              <a:buChar char="•"/>
            </a:pPr>
            <a:r>
              <a:rPr lang="en-US" sz="3499" dirty="0">
                <a:solidFill>
                  <a:srgbClr val="000000"/>
                </a:solidFill>
                <a:latin typeface="Raleway"/>
              </a:rPr>
              <a:t>Performance</a:t>
            </a:r>
          </a:p>
          <a:p>
            <a:pPr marL="755649" lvl="1" indent="-377824">
              <a:lnSpc>
                <a:spcPts val="4899"/>
              </a:lnSpc>
              <a:buFont typeface="Arial"/>
              <a:buChar char="•"/>
            </a:pPr>
            <a:r>
              <a:rPr lang="en-US" sz="3499" dirty="0">
                <a:solidFill>
                  <a:srgbClr val="000000"/>
                </a:solidFill>
                <a:latin typeface="Raleway"/>
              </a:rPr>
              <a:t>Supportability</a:t>
            </a:r>
          </a:p>
          <a:p>
            <a:pPr marL="755649" lvl="1" indent="-377824">
              <a:lnSpc>
                <a:spcPts val="4899"/>
              </a:lnSpc>
              <a:buFont typeface="Arial"/>
              <a:buChar char="•"/>
            </a:pPr>
            <a:r>
              <a:rPr lang="en-US" sz="3499" dirty="0">
                <a:solidFill>
                  <a:srgbClr val="000000"/>
                </a:solidFill>
                <a:latin typeface="Raleway"/>
              </a:rPr>
              <a:t>Maintainability</a:t>
            </a:r>
          </a:p>
          <a:p>
            <a:pPr marL="755649" lvl="1" indent="-377824">
              <a:lnSpc>
                <a:spcPts val="4899"/>
              </a:lnSpc>
              <a:buFont typeface="Arial"/>
              <a:buChar char="•"/>
            </a:pPr>
            <a:r>
              <a:rPr lang="en-US" sz="3499" dirty="0">
                <a:solidFill>
                  <a:srgbClr val="000000"/>
                </a:solidFill>
                <a:latin typeface="Raleway"/>
              </a:rPr>
              <a:t>Platform Compatibility</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down)">
                                      <p:cBhvr>
                                        <p:cTn id="24" dur="500"/>
                                        <p:tgtEl>
                                          <p:spTgt spid="3">
                                            <p:txEl>
                                              <p:pRg st="3" end="3"/>
                                            </p:txEl>
                                          </p:spTgt>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down)">
                                      <p:cBhvr>
                                        <p:cTn id="28" dur="500"/>
                                        <p:tgtEl>
                                          <p:spTgt spid="3">
                                            <p:txEl>
                                              <p:pRg st="4" end="4"/>
                                            </p:txEl>
                                          </p:spTgt>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3466640" y="808202"/>
            <a:ext cx="11354719" cy="1057275"/>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73384"/>
                </a:solidFill>
                <a:latin typeface="Eczar Bold"/>
              </a:rPr>
              <a:t>ARCHITECTURE FLOWS</a:t>
            </a:r>
          </a:p>
        </p:txBody>
      </p:sp>
      <p:sp>
        <p:nvSpPr>
          <p:cNvPr id="3" name="TextBox 3"/>
          <p:cNvSpPr txBox="1"/>
          <p:nvPr/>
        </p:nvSpPr>
        <p:spPr>
          <a:xfrm>
            <a:off x="1028700" y="4238625"/>
            <a:ext cx="2921306"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User Registration</a:t>
            </a:r>
          </a:p>
          <a:p>
            <a:pPr>
              <a:lnSpc>
                <a:spcPts val="3499"/>
              </a:lnSpc>
            </a:pPr>
            <a:r>
              <a:rPr lang="en-US" sz="2499">
                <a:solidFill>
                  <a:srgbClr val="000000"/>
                </a:solidFill>
                <a:latin typeface="Raleway"/>
              </a:rPr>
              <a:t>and Authentication</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Freeform 10"/>
          <p:cNvSpPr/>
          <p:nvPr/>
        </p:nvSpPr>
        <p:spPr>
          <a:xfrm>
            <a:off x="1475423" y="2803591"/>
            <a:ext cx="1624543" cy="1317356"/>
          </a:xfrm>
          <a:custGeom>
            <a:avLst/>
            <a:gdLst/>
            <a:ahLst/>
            <a:cxnLst/>
            <a:rect l="l" t="t" r="r" b="b"/>
            <a:pathLst>
              <a:path w="1624543" h="1317356">
                <a:moveTo>
                  <a:pt x="0" y="0"/>
                </a:moveTo>
                <a:lnTo>
                  <a:pt x="1624542" y="0"/>
                </a:lnTo>
                <a:lnTo>
                  <a:pt x="1624542" y="1317356"/>
                </a:lnTo>
                <a:lnTo>
                  <a:pt x="0" y="1317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AutoShape 11"/>
          <p:cNvSpPr/>
          <p:nvPr/>
        </p:nvSpPr>
        <p:spPr>
          <a:xfrm>
            <a:off x="3950006" y="3345389"/>
            <a:ext cx="1548043" cy="0"/>
          </a:xfrm>
          <a:prstGeom prst="line">
            <a:avLst/>
          </a:prstGeom>
          <a:ln w="38100" cap="flat">
            <a:solidFill>
              <a:srgbClr val="000000"/>
            </a:solidFill>
            <a:prstDash val="solid"/>
            <a:headEnd type="none" w="sm" len="sm"/>
            <a:tailEnd type="triangle" w="lg" len="med"/>
          </a:ln>
        </p:spPr>
      </p:sp>
      <p:sp>
        <p:nvSpPr>
          <p:cNvPr id="12" name="Freeform 12"/>
          <p:cNvSpPr/>
          <p:nvPr/>
        </p:nvSpPr>
        <p:spPr>
          <a:xfrm>
            <a:off x="11585103" y="2949045"/>
            <a:ext cx="864083" cy="1026449"/>
          </a:xfrm>
          <a:custGeom>
            <a:avLst/>
            <a:gdLst/>
            <a:ahLst/>
            <a:cxnLst/>
            <a:rect l="l" t="t" r="r" b="b"/>
            <a:pathLst>
              <a:path w="864083" h="1026449">
                <a:moveTo>
                  <a:pt x="0" y="0"/>
                </a:moveTo>
                <a:lnTo>
                  <a:pt x="864083" y="0"/>
                </a:lnTo>
                <a:lnTo>
                  <a:pt x="864083" y="1026448"/>
                </a:lnTo>
                <a:lnTo>
                  <a:pt x="0" y="10264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6345774" y="2949045"/>
            <a:ext cx="1572554" cy="1026449"/>
          </a:xfrm>
          <a:custGeom>
            <a:avLst/>
            <a:gdLst/>
            <a:ahLst/>
            <a:cxnLst/>
            <a:rect l="l" t="t" r="r" b="b"/>
            <a:pathLst>
              <a:path w="1572554" h="1026449">
                <a:moveTo>
                  <a:pt x="0" y="0"/>
                </a:moveTo>
                <a:lnTo>
                  <a:pt x="1572553" y="0"/>
                </a:lnTo>
                <a:lnTo>
                  <a:pt x="1572553" y="1026448"/>
                </a:lnTo>
                <a:lnTo>
                  <a:pt x="0" y="1026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AutoShape 14"/>
          <p:cNvSpPr/>
          <p:nvPr/>
        </p:nvSpPr>
        <p:spPr>
          <a:xfrm>
            <a:off x="9144000" y="3364439"/>
            <a:ext cx="1548043" cy="0"/>
          </a:xfrm>
          <a:prstGeom prst="line">
            <a:avLst/>
          </a:prstGeom>
          <a:ln w="38100" cap="flat">
            <a:solidFill>
              <a:srgbClr val="000000"/>
            </a:solidFill>
            <a:prstDash val="solid"/>
            <a:headEnd type="none" w="sm" len="sm"/>
            <a:tailEnd type="triangle" w="lg" len="med"/>
          </a:ln>
        </p:spPr>
      </p:sp>
      <p:sp>
        <p:nvSpPr>
          <p:cNvPr id="15" name="AutoShape 15"/>
          <p:cNvSpPr/>
          <p:nvPr/>
        </p:nvSpPr>
        <p:spPr>
          <a:xfrm>
            <a:off x="13260433" y="3364439"/>
            <a:ext cx="1548043" cy="0"/>
          </a:xfrm>
          <a:prstGeom prst="line">
            <a:avLst/>
          </a:prstGeom>
          <a:ln w="38100" cap="flat">
            <a:solidFill>
              <a:srgbClr val="000000"/>
            </a:solidFill>
            <a:prstDash val="solid"/>
            <a:headEnd type="none" w="sm" len="sm"/>
            <a:tailEnd type="triangle" w="lg" len="med"/>
          </a:ln>
        </p:spPr>
      </p:sp>
      <p:sp>
        <p:nvSpPr>
          <p:cNvPr id="16" name="Freeform 16"/>
          <p:cNvSpPr/>
          <p:nvPr/>
        </p:nvSpPr>
        <p:spPr>
          <a:xfrm>
            <a:off x="15656202" y="2752324"/>
            <a:ext cx="1397905" cy="1148030"/>
          </a:xfrm>
          <a:custGeom>
            <a:avLst/>
            <a:gdLst/>
            <a:ahLst/>
            <a:cxnLst/>
            <a:rect l="l" t="t" r="r" b="b"/>
            <a:pathLst>
              <a:path w="1397905" h="1148030">
                <a:moveTo>
                  <a:pt x="0" y="0"/>
                </a:moveTo>
                <a:lnTo>
                  <a:pt x="1397905" y="0"/>
                </a:lnTo>
                <a:lnTo>
                  <a:pt x="1397905" y="1148030"/>
                </a:lnTo>
                <a:lnTo>
                  <a:pt x="0" y="1148030"/>
                </a:lnTo>
                <a:lnTo>
                  <a:pt x="0" y="0"/>
                </a:lnTo>
                <a:close/>
              </a:path>
            </a:pathLst>
          </a:custGeom>
          <a:blipFill>
            <a:blip r:embed="rId12"/>
            <a:stretch>
              <a:fillRect/>
            </a:stretch>
          </a:blipFill>
        </p:spPr>
      </p:sp>
      <p:sp>
        <p:nvSpPr>
          <p:cNvPr id="17" name="Freeform 17"/>
          <p:cNvSpPr/>
          <p:nvPr/>
        </p:nvSpPr>
        <p:spPr>
          <a:xfrm>
            <a:off x="15697164" y="6445669"/>
            <a:ext cx="1315981" cy="1444689"/>
          </a:xfrm>
          <a:custGeom>
            <a:avLst/>
            <a:gdLst/>
            <a:ahLst/>
            <a:cxnLst/>
            <a:rect l="l" t="t" r="r" b="b"/>
            <a:pathLst>
              <a:path w="1315981" h="1444689">
                <a:moveTo>
                  <a:pt x="0" y="0"/>
                </a:moveTo>
                <a:lnTo>
                  <a:pt x="1315981" y="0"/>
                </a:lnTo>
                <a:lnTo>
                  <a:pt x="1315981" y="1444690"/>
                </a:lnTo>
                <a:lnTo>
                  <a:pt x="0" y="144469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AutoShape 18"/>
          <p:cNvSpPr/>
          <p:nvPr/>
        </p:nvSpPr>
        <p:spPr>
          <a:xfrm>
            <a:off x="16374201" y="5108899"/>
            <a:ext cx="19050" cy="1121390"/>
          </a:xfrm>
          <a:prstGeom prst="line">
            <a:avLst/>
          </a:prstGeom>
          <a:ln w="38100" cap="flat">
            <a:solidFill>
              <a:srgbClr val="000000"/>
            </a:solidFill>
            <a:prstDash val="solid"/>
            <a:headEnd type="none" w="sm" len="sm"/>
            <a:tailEnd type="triangle" w="lg" len="med"/>
          </a:ln>
        </p:spPr>
      </p:sp>
      <p:sp>
        <p:nvSpPr>
          <p:cNvPr id="19" name="AutoShape 19"/>
          <p:cNvSpPr/>
          <p:nvPr/>
        </p:nvSpPr>
        <p:spPr>
          <a:xfrm flipH="1">
            <a:off x="13273317" y="7187064"/>
            <a:ext cx="1548043" cy="0"/>
          </a:xfrm>
          <a:prstGeom prst="line">
            <a:avLst/>
          </a:prstGeom>
          <a:ln w="38100" cap="flat">
            <a:solidFill>
              <a:srgbClr val="000000"/>
            </a:solidFill>
            <a:prstDash val="solid"/>
            <a:headEnd type="none" w="sm" len="sm"/>
            <a:tailEnd type="triangle" w="lg" len="med"/>
          </a:ln>
        </p:spPr>
      </p:sp>
      <p:sp>
        <p:nvSpPr>
          <p:cNvPr id="20" name="Freeform 20"/>
          <p:cNvSpPr/>
          <p:nvPr/>
        </p:nvSpPr>
        <p:spPr>
          <a:xfrm>
            <a:off x="11474709" y="6230612"/>
            <a:ext cx="1084872" cy="1685536"/>
          </a:xfrm>
          <a:custGeom>
            <a:avLst/>
            <a:gdLst/>
            <a:ahLst/>
            <a:cxnLst/>
            <a:rect l="l" t="t" r="r" b="b"/>
            <a:pathLst>
              <a:path w="1084872" h="1685536">
                <a:moveTo>
                  <a:pt x="0" y="0"/>
                </a:moveTo>
                <a:lnTo>
                  <a:pt x="1084872" y="0"/>
                </a:lnTo>
                <a:lnTo>
                  <a:pt x="1084872" y="1685536"/>
                </a:lnTo>
                <a:lnTo>
                  <a:pt x="0" y="168553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AutoShape 21"/>
          <p:cNvSpPr/>
          <p:nvPr/>
        </p:nvSpPr>
        <p:spPr>
          <a:xfrm flipH="1">
            <a:off x="9144000" y="7225164"/>
            <a:ext cx="1548043" cy="0"/>
          </a:xfrm>
          <a:prstGeom prst="line">
            <a:avLst/>
          </a:prstGeom>
          <a:ln w="38100" cap="flat">
            <a:solidFill>
              <a:srgbClr val="000000"/>
            </a:solidFill>
            <a:prstDash val="solid"/>
            <a:headEnd type="none" w="sm" len="sm"/>
            <a:tailEnd type="triangle" w="lg" len="med"/>
          </a:ln>
        </p:spPr>
      </p:sp>
      <p:sp>
        <p:nvSpPr>
          <p:cNvPr id="22" name="AutoShape 22"/>
          <p:cNvSpPr/>
          <p:nvPr/>
        </p:nvSpPr>
        <p:spPr>
          <a:xfrm flipH="1">
            <a:off x="3950006" y="7263264"/>
            <a:ext cx="1548043" cy="0"/>
          </a:xfrm>
          <a:prstGeom prst="line">
            <a:avLst/>
          </a:prstGeom>
          <a:ln w="38100" cap="flat">
            <a:solidFill>
              <a:srgbClr val="000000"/>
            </a:solidFill>
            <a:prstDash val="solid"/>
            <a:headEnd type="none" w="sm" len="sm"/>
            <a:tailEnd type="triangle" w="lg" len="med"/>
          </a:ln>
        </p:spPr>
      </p:sp>
      <p:sp>
        <p:nvSpPr>
          <p:cNvPr id="23" name="Freeform 23"/>
          <p:cNvSpPr/>
          <p:nvPr/>
        </p:nvSpPr>
        <p:spPr>
          <a:xfrm>
            <a:off x="1425882" y="6491449"/>
            <a:ext cx="1723624" cy="1723624"/>
          </a:xfrm>
          <a:custGeom>
            <a:avLst/>
            <a:gdLst/>
            <a:ahLst/>
            <a:cxnLst/>
            <a:rect l="l" t="t" r="r" b="b"/>
            <a:pathLst>
              <a:path w="1723624" h="1723624">
                <a:moveTo>
                  <a:pt x="0" y="0"/>
                </a:moveTo>
                <a:lnTo>
                  <a:pt x="1723624" y="0"/>
                </a:lnTo>
                <a:lnTo>
                  <a:pt x="1723624" y="1723624"/>
                </a:lnTo>
                <a:lnTo>
                  <a:pt x="0" y="1723624"/>
                </a:lnTo>
                <a:lnTo>
                  <a:pt x="0" y="0"/>
                </a:lnTo>
                <a:close/>
              </a:path>
            </a:pathLst>
          </a:custGeom>
          <a:blipFill>
            <a:blip r:embed="rId17"/>
            <a:stretch>
              <a:fillRect/>
            </a:stretch>
          </a:blipFill>
        </p:spPr>
      </p:sp>
      <p:sp>
        <p:nvSpPr>
          <p:cNvPr id="24" name="Freeform 24"/>
          <p:cNvSpPr/>
          <p:nvPr/>
        </p:nvSpPr>
        <p:spPr>
          <a:xfrm>
            <a:off x="6298149" y="6267660"/>
            <a:ext cx="1531226" cy="1838809"/>
          </a:xfrm>
          <a:custGeom>
            <a:avLst/>
            <a:gdLst/>
            <a:ahLst/>
            <a:cxnLst/>
            <a:rect l="l" t="t" r="r" b="b"/>
            <a:pathLst>
              <a:path w="1531226" h="1838809">
                <a:moveTo>
                  <a:pt x="0" y="0"/>
                </a:moveTo>
                <a:lnTo>
                  <a:pt x="1531226" y="0"/>
                </a:lnTo>
                <a:lnTo>
                  <a:pt x="1531226" y="1838808"/>
                </a:lnTo>
                <a:lnTo>
                  <a:pt x="0" y="183880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5" name="TextBox 25"/>
          <p:cNvSpPr txBox="1"/>
          <p:nvPr/>
        </p:nvSpPr>
        <p:spPr>
          <a:xfrm>
            <a:off x="15107828" y="4086225"/>
            <a:ext cx="2494653"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Vote Counting and Result</a:t>
            </a:r>
          </a:p>
        </p:txBody>
      </p:sp>
      <p:sp>
        <p:nvSpPr>
          <p:cNvPr id="26" name="TextBox 26"/>
          <p:cNvSpPr txBox="1"/>
          <p:nvPr/>
        </p:nvSpPr>
        <p:spPr>
          <a:xfrm>
            <a:off x="11034589" y="4238625"/>
            <a:ext cx="2486577" cy="431800"/>
          </a:xfrm>
          <a:prstGeom prst="rect">
            <a:avLst/>
          </a:prstGeom>
        </p:spPr>
        <p:txBody>
          <a:bodyPr lIns="0" tIns="0" rIns="0" bIns="0" rtlCol="0" anchor="t">
            <a:spAutoFit/>
          </a:bodyPr>
          <a:lstStyle/>
          <a:p>
            <a:pPr>
              <a:lnSpc>
                <a:spcPts val="3499"/>
              </a:lnSpc>
            </a:pPr>
            <a:r>
              <a:rPr lang="en-US" sz="2499">
                <a:solidFill>
                  <a:srgbClr val="000000"/>
                </a:solidFill>
                <a:latin typeface="Raleway"/>
              </a:rPr>
              <a:t>Casting Votes</a:t>
            </a:r>
          </a:p>
        </p:txBody>
      </p:sp>
      <p:sp>
        <p:nvSpPr>
          <p:cNvPr id="27" name="TextBox 27"/>
          <p:cNvSpPr txBox="1"/>
          <p:nvPr/>
        </p:nvSpPr>
        <p:spPr>
          <a:xfrm>
            <a:off x="5375111" y="4305300"/>
            <a:ext cx="3513879" cy="431800"/>
          </a:xfrm>
          <a:prstGeom prst="rect">
            <a:avLst/>
          </a:prstGeom>
        </p:spPr>
        <p:txBody>
          <a:bodyPr lIns="0" tIns="0" rIns="0" bIns="0" rtlCol="0" anchor="t">
            <a:spAutoFit/>
          </a:bodyPr>
          <a:lstStyle/>
          <a:p>
            <a:pPr>
              <a:lnSpc>
                <a:spcPts val="3499"/>
              </a:lnSpc>
            </a:pPr>
            <a:r>
              <a:rPr lang="en-US" sz="2499" dirty="0">
                <a:solidFill>
                  <a:srgbClr val="000000"/>
                </a:solidFill>
                <a:latin typeface="Raleway"/>
              </a:rPr>
              <a:t>Voter Access to System</a:t>
            </a:r>
          </a:p>
        </p:txBody>
      </p:sp>
      <p:sp>
        <p:nvSpPr>
          <p:cNvPr id="28" name="TextBox 28"/>
          <p:cNvSpPr txBox="1"/>
          <p:nvPr/>
        </p:nvSpPr>
        <p:spPr>
          <a:xfrm>
            <a:off x="15307190" y="8080859"/>
            <a:ext cx="2494653"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Security and Audit Logs</a:t>
            </a:r>
          </a:p>
        </p:txBody>
      </p:sp>
      <p:sp>
        <p:nvSpPr>
          <p:cNvPr id="29" name="TextBox 29"/>
          <p:cNvSpPr txBox="1"/>
          <p:nvPr/>
        </p:nvSpPr>
        <p:spPr>
          <a:xfrm>
            <a:off x="10556492" y="8080859"/>
            <a:ext cx="2921306"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Accessibility and User Support</a:t>
            </a:r>
          </a:p>
        </p:txBody>
      </p:sp>
      <p:sp>
        <p:nvSpPr>
          <p:cNvPr id="30" name="TextBox 30"/>
          <p:cNvSpPr txBox="1"/>
          <p:nvPr/>
        </p:nvSpPr>
        <p:spPr>
          <a:xfrm>
            <a:off x="5375111" y="8299934"/>
            <a:ext cx="3513879" cy="431800"/>
          </a:xfrm>
          <a:prstGeom prst="rect">
            <a:avLst/>
          </a:prstGeom>
        </p:spPr>
        <p:txBody>
          <a:bodyPr lIns="0" tIns="0" rIns="0" bIns="0" rtlCol="0" anchor="t">
            <a:spAutoFit/>
          </a:bodyPr>
          <a:lstStyle/>
          <a:p>
            <a:pPr>
              <a:lnSpc>
                <a:spcPts val="3499"/>
              </a:lnSpc>
            </a:pPr>
            <a:r>
              <a:rPr lang="en-US" sz="2499">
                <a:solidFill>
                  <a:srgbClr val="000000"/>
                </a:solidFill>
                <a:latin typeface="Raleway"/>
              </a:rPr>
              <a:t>Post Election Activities</a:t>
            </a:r>
          </a:p>
        </p:txBody>
      </p:sp>
      <p:sp>
        <p:nvSpPr>
          <p:cNvPr id="31" name="TextBox 31"/>
          <p:cNvSpPr txBox="1"/>
          <p:nvPr/>
        </p:nvSpPr>
        <p:spPr>
          <a:xfrm>
            <a:off x="865050" y="8268184"/>
            <a:ext cx="3248605" cy="869950"/>
          </a:xfrm>
          <a:prstGeom prst="rect">
            <a:avLst/>
          </a:prstGeom>
        </p:spPr>
        <p:txBody>
          <a:bodyPr lIns="0" tIns="0" rIns="0" bIns="0" rtlCol="0" anchor="t">
            <a:spAutoFit/>
          </a:bodyPr>
          <a:lstStyle/>
          <a:p>
            <a:pPr>
              <a:lnSpc>
                <a:spcPts val="3499"/>
              </a:lnSpc>
            </a:pPr>
            <a:r>
              <a:rPr lang="en-US" sz="2499">
                <a:solidFill>
                  <a:srgbClr val="000000"/>
                </a:solidFill>
                <a:latin typeface="Raleway"/>
              </a:rPr>
              <a:t>Data Backup and Security Management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500"/>
                                        <p:tgtEl>
                                          <p:spTgt spid="3"/>
                                        </p:tgtEl>
                                      </p:cBhvr>
                                    </p:animEffect>
                                  </p:childTnLst>
                                </p:cTn>
                              </p:par>
                            </p:childTnLst>
                          </p:cTn>
                        </p:par>
                        <p:par>
                          <p:cTn id="12" fill="hold">
                            <p:stCondLst>
                              <p:cond delay="15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500"/>
                                        <p:tgtEl>
                                          <p:spTgt spid="10"/>
                                        </p:tgtEl>
                                      </p:cBhvr>
                                    </p:animEffect>
                                  </p:childTnLst>
                                </p:cTn>
                              </p:par>
                            </p:childTnLst>
                          </p:cTn>
                        </p:par>
                        <p:par>
                          <p:cTn id="16" fill="hold">
                            <p:stCondLst>
                              <p:cond delay="2000"/>
                            </p:stCondLst>
                            <p:childTnLst>
                              <p:par>
                                <p:cTn id="17" presetID="21"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500"/>
                                        <p:tgtEl>
                                          <p:spTgt spid="11"/>
                                        </p:tgtEl>
                                      </p:cBhvr>
                                    </p:animEffect>
                                  </p:childTnLst>
                                </p:cTn>
                              </p:par>
                            </p:childTnLst>
                          </p:cTn>
                        </p:par>
                        <p:par>
                          <p:cTn id="20" fill="hold">
                            <p:stCondLst>
                              <p:cond delay="2500"/>
                            </p:stCondLst>
                            <p:childTnLst>
                              <p:par>
                                <p:cTn id="21" presetID="21" presetClass="entr" presetSubtype="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500"/>
                                        <p:tgtEl>
                                          <p:spTgt spid="12"/>
                                        </p:tgtEl>
                                      </p:cBhvr>
                                    </p:animEffect>
                                  </p:childTnLst>
                                </p:cTn>
                              </p:par>
                            </p:childTnLst>
                          </p:cTn>
                        </p:par>
                        <p:par>
                          <p:cTn id="24" fill="hold">
                            <p:stCondLst>
                              <p:cond delay="3000"/>
                            </p:stCondLst>
                            <p:childTnLst>
                              <p:par>
                                <p:cTn id="25" presetID="21"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500"/>
                                        <p:tgtEl>
                                          <p:spTgt spid="13"/>
                                        </p:tgtEl>
                                      </p:cBhvr>
                                    </p:animEffect>
                                  </p:childTnLst>
                                </p:cTn>
                              </p:par>
                            </p:childTnLst>
                          </p:cTn>
                        </p:par>
                        <p:par>
                          <p:cTn id="28" fill="hold">
                            <p:stCondLst>
                              <p:cond delay="3500"/>
                            </p:stCondLst>
                            <p:childTnLst>
                              <p:par>
                                <p:cTn id="29" presetID="21"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heel(1)">
                                      <p:cBhvr>
                                        <p:cTn id="31" dur="500"/>
                                        <p:tgtEl>
                                          <p:spTgt spid="14"/>
                                        </p:tgtEl>
                                      </p:cBhvr>
                                    </p:animEffect>
                                  </p:childTnLst>
                                </p:cTn>
                              </p:par>
                            </p:childTnLst>
                          </p:cTn>
                        </p:par>
                        <p:par>
                          <p:cTn id="32" fill="hold">
                            <p:stCondLst>
                              <p:cond delay="4000"/>
                            </p:stCondLst>
                            <p:childTnLst>
                              <p:par>
                                <p:cTn id="33" presetID="21"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heel(1)">
                                      <p:cBhvr>
                                        <p:cTn id="35" dur="500"/>
                                        <p:tgtEl>
                                          <p:spTgt spid="15"/>
                                        </p:tgtEl>
                                      </p:cBhvr>
                                    </p:animEffect>
                                  </p:childTnLst>
                                </p:cTn>
                              </p:par>
                            </p:childTnLst>
                          </p:cTn>
                        </p:par>
                        <p:par>
                          <p:cTn id="36" fill="hold">
                            <p:stCondLst>
                              <p:cond delay="4500"/>
                            </p:stCondLst>
                            <p:childTnLst>
                              <p:par>
                                <p:cTn id="37" presetID="21"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heel(1)">
                                      <p:cBhvr>
                                        <p:cTn id="39" dur="500"/>
                                        <p:tgtEl>
                                          <p:spTgt spid="16"/>
                                        </p:tgtEl>
                                      </p:cBhvr>
                                    </p:animEffect>
                                  </p:childTnLst>
                                </p:cTn>
                              </p:par>
                            </p:childTnLst>
                          </p:cTn>
                        </p:par>
                        <p:par>
                          <p:cTn id="40" fill="hold">
                            <p:stCondLst>
                              <p:cond delay="5000"/>
                            </p:stCondLst>
                            <p:childTnLst>
                              <p:par>
                                <p:cTn id="41" presetID="21" presetClass="entr" presetSubtype="1"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heel(1)">
                                      <p:cBhvr>
                                        <p:cTn id="43" dur="500"/>
                                        <p:tgtEl>
                                          <p:spTgt spid="17"/>
                                        </p:tgtEl>
                                      </p:cBhvr>
                                    </p:animEffect>
                                  </p:childTnLst>
                                </p:cTn>
                              </p:par>
                            </p:childTnLst>
                          </p:cTn>
                        </p:par>
                        <p:par>
                          <p:cTn id="44" fill="hold">
                            <p:stCondLst>
                              <p:cond delay="5500"/>
                            </p:stCondLst>
                            <p:childTnLst>
                              <p:par>
                                <p:cTn id="45" presetID="21" presetClass="entr" presetSubtype="1"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heel(1)">
                                      <p:cBhvr>
                                        <p:cTn id="47" dur="500"/>
                                        <p:tgtEl>
                                          <p:spTgt spid="18"/>
                                        </p:tgtEl>
                                      </p:cBhvr>
                                    </p:animEffect>
                                  </p:childTnLst>
                                </p:cTn>
                              </p:par>
                            </p:childTnLst>
                          </p:cTn>
                        </p:par>
                        <p:par>
                          <p:cTn id="48" fill="hold">
                            <p:stCondLst>
                              <p:cond delay="6000"/>
                            </p:stCondLst>
                            <p:childTnLst>
                              <p:par>
                                <p:cTn id="49" presetID="21"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heel(1)">
                                      <p:cBhvr>
                                        <p:cTn id="51" dur="500"/>
                                        <p:tgtEl>
                                          <p:spTgt spid="19"/>
                                        </p:tgtEl>
                                      </p:cBhvr>
                                    </p:animEffect>
                                  </p:childTnLst>
                                </p:cTn>
                              </p:par>
                            </p:childTnLst>
                          </p:cTn>
                        </p:par>
                        <p:par>
                          <p:cTn id="52" fill="hold">
                            <p:stCondLst>
                              <p:cond delay="6500"/>
                            </p:stCondLst>
                            <p:childTnLst>
                              <p:par>
                                <p:cTn id="53" presetID="21" presetClass="entr" presetSubtype="1"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heel(1)">
                                      <p:cBhvr>
                                        <p:cTn id="55" dur="500"/>
                                        <p:tgtEl>
                                          <p:spTgt spid="20"/>
                                        </p:tgtEl>
                                      </p:cBhvr>
                                    </p:animEffect>
                                  </p:childTnLst>
                                </p:cTn>
                              </p:par>
                            </p:childTnLst>
                          </p:cTn>
                        </p:par>
                        <p:par>
                          <p:cTn id="56" fill="hold">
                            <p:stCondLst>
                              <p:cond delay="7000"/>
                            </p:stCondLst>
                            <p:childTnLst>
                              <p:par>
                                <p:cTn id="57" presetID="21" presetClass="entr" presetSubtype="1"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heel(1)">
                                      <p:cBhvr>
                                        <p:cTn id="59" dur="500"/>
                                        <p:tgtEl>
                                          <p:spTgt spid="21"/>
                                        </p:tgtEl>
                                      </p:cBhvr>
                                    </p:animEffect>
                                  </p:childTnLst>
                                </p:cTn>
                              </p:par>
                            </p:childTnLst>
                          </p:cTn>
                        </p:par>
                        <p:par>
                          <p:cTn id="60" fill="hold">
                            <p:stCondLst>
                              <p:cond delay="7500"/>
                            </p:stCondLst>
                            <p:childTnLst>
                              <p:par>
                                <p:cTn id="61" presetID="21" presetClass="entr" presetSubtype="1"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heel(1)">
                                      <p:cBhvr>
                                        <p:cTn id="63" dur="500"/>
                                        <p:tgtEl>
                                          <p:spTgt spid="22"/>
                                        </p:tgtEl>
                                      </p:cBhvr>
                                    </p:animEffect>
                                  </p:childTnLst>
                                </p:cTn>
                              </p:par>
                            </p:childTnLst>
                          </p:cTn>
                        </p:par>
                        <p:par>
                          <p:cTn id="64" fill="hold">
                            <p:stCondLst>
                              <p:cond delay="8000"/>
                            </p:stCondLst>
                            <p:childTnLst>
                              <p:par>
                                <p:cTn id="65" presetID="21" presetClass="entr" presetSubtype="1"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heel(1)">
                                      <p:cBhvr>
                                        <p:cTn id="67" dur="500"/>
                                        <p:tgtEl>
                                          <p:spTgt spid="23"/>
                                        </p:tgtEl>
                                      </p:cBhvr>
                                    </p:animEffect>
                                  </p:childTnLst>
                                </p:cTn>
                              </p:par>
                            </p:childTnLst>
                          </p:cTn>
                        </p:par>
                        <p:par>
                          <p:cTn id="68" fill="hold">
                            <p:stCondLst>
                              <p:cond delay="8500"/>
                            </p:stCondLst>
                            <p:childTnLst>
                              <p:par>
                                <p:cTn id="69" presetID="21" presetClass="entr" presetSubtype="1"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heel(1)">
                                      <p:cBhvr>
                                        <p:cTn id="71" dur="500"/>
                                        <p:tgtEl>
                                          <p:spTgt spid="24"/>
                                        </p:tgtEl>
                                      </p:cBhvr>
                                    </p:animEffect>
                                  </p:childTnLst>
                                </p:cTn>
                              </p:par>
                            </p:childTnLst>
                          </p:cTn>
                        </p:par>
                        <p:par>
                          <p:cTn id="72" fill="hold">
                            <p:stCondLst>
                              <p:cond delay="9000"/>
                            </p:stCondLst>
                            <p:childTnLst>
                              <p:par>
                                <p:cTn id="73" presetID="21" presetClass="entr" presetSubtype="1"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heel(1)">
                                      <p:cBhvr>
                                        <p:cTn id="75" dur="500"/>
                                        <p:tgtEl>
                                          <p:spTgt spid="25"/>
                                        </p:tgtEl>
                                      </p:cBhvr>
                                    </p:animEffect>
                                  </p:childTnLst>
                                </p:cTn>
                              </p:par>
                            </p:childTnLst>
                          </p:cTn>
                        </p:par>
                        <p:par>
                          <p:cTn id="76" fill="hold">
                            <p:stCondLst>
                              <p:cond delay="9500"/>
                            </p:stCondLst>
                            <p:childTnLst>
                              <p:par>
                                <p:cTn id="77" presetID="21" presetClass="entr" presetSubtype="1"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heel(1)">
                                      <p:cBhvr>
                                        <p:cTn id="79" dur="500"/>
                                        <p:tgtEl>
                                          <p:spTgt spid="26"/>
                                        </p:tgtEl>
                                      </p:cBhvr>
                                    </p:animEffect>
                                  </p:childTnLst>
                                </p:cTn>
                              </p:par>
                            </p:childTnLst>
                          </p:cTn>
                        </p:par>
                        <p:par>
                          <p:cTn id="80" fill="hold">
                            <p:stCondLst>
                              <p:cond delay="10000"/>
                            </p:stCondLst>
                            <p:childTnLst>
                              <p:par>
                                <p:cTn id="81" presetID="21" presetClass="entr" presetSubtype="1"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heel(1)">
                                      <p:cBhvr>
                                        <p:cTn id="83" dur="500"/>
                                        <p:tgtEl>
                                          <p:spTgt spid="27"/>
                                        </p:tgtEl>
                                      </p:cBhvr>
                                    </p:animEffect>
                                  </p:childTnLst>
                                </p:cTn>
                              </p:par>
                            </p:childTnLst>
                          </p:cTn>
                        </p:par>
                        <p:par>
                          <p:cTn id="84" fill="hold">
                            <p:stCondLst>
                              <p:cond delay="10500"/>
                            </p:stCondLst>
                            <p:childTnLst>
                              <p:par>
                                <p:cTn id="85" presetID="21" presetClass="entr" presetSubtype="1"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heel(1)">
                                      <p:cBhvr>
                                        <p:cTn id="87" dur="500"/>
                                        <p:tgtEl>
                                          <p:spTgt spid="29"/>
                                        </p:tgtEl>
                                      </p:cBhvr>
                                    </p:animEffect>
                                  </p:childTnLst>
                                </p:cTn>
                              </p:par>
                            </p:childTnLst>
                          </p:cTn>
                        </p:par>
                        <p:par>
                          <p:cTn id="88" fill="hold">
                            <p:stCondLst>
                              <p:cond delay="11000"/>
                            </p:stCondLst>
                            <p:childTnLst>
                              <p:par>
                                <p:cTn id="89" presetID="21"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heel(1)">
                                      <p:cBhvr>
                                        <p:cTn id="91" dur="500"/>
                                        <p:tgtEl>
                                          <p:spTgt spid="30"/>
                                        </p:tgtEl>
                                      </p:cBhvr>
                                    </p:animEffect>
                                  </p:childTnLst>
                                </p:cTn>
                              </p:par>
                            </p:childTnLst>
                          </p:cTn>
                        </p:par>
                        <p:par>
                          <p:cTn id="92" fill="hold">
                            <p:stCondLst>
                              <p:cond delay="11500"/>
                            </p:stCondLst>
                            <p:childTnLst>
                              <p:par>
                                <p:cTn id="93" presetID="21" presetClass="entr" presetSubtype="1"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heel(1)">
                                      <p:cBhvr>
                                        <p:cTn id="9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p:bldP spid="26" grpId="0"/>
      <p:bldP spid="27" grpId="0"/>
      <p:bldP spid="29" grpId="0"/>
      <p:bldP spid="30" grpId="0"/>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378</Words>
  <Application>Microsoft Office PowerPoint</Application>
  <PresentationFormat>Custom</PresentationFormat>
  <Paragraphs>78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Raleway Bold</vt:lpstr>
      <vt:lpstr>Raleway</vt:lpstr>
      <vt:lpstr>Eczar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Gold Watercolour Group Project Presentation</dc:title>
  <cp:lastModifiedBy>VEDANT KHAMAR2</cp:lastModifiedBy>
  <cp:revision>5</cp:revision>
  <dcterms:created xsi:type="dcterms:W3CDTF">2006-08-16T00:00:00Z</dcterms:created>
  <dcterms:modified xsi:type="dcterms:W3CDTF">2023-11-09T05:34:22Z</dcterms:modified>
  <dc:identifier>DAFpWRCW0ls</dc:identifier>
</cp:coreProperties>
</file>